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7" r:id="rId2"/>
    <p:sldId id="343" r:id="rId3"/>
    <p:sldId id="392" r:id="rId4"/>
    <p:sldId id="346" r:id="rId5"/>
    <p:sldId id="391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6" r:id="rId34"/>
    <p:sldId id="387" r:id="rId35"/>
    <p:sldId id="388" r:id="rId36"/>
    <p:sldId id="389" r:id="rId37"/>
    <p:sldId id="390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335" r:id="rId46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D52"/>
    <a:srgbClr val="2643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 pośredni 3 — Ak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26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889E5-94A8-4BFB-AF5D-63776A689619}" type="datetimeFigureOut">
              <a:rPr lang="pl-PL" smtClean="0"/>
              <a:pPr/>
              <a:t>10.04.2021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3A5B-E496-450D-9999-935F276168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85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5C40-7709-7D40-B47A-8508ED5FE75B}" type="datetimeFigureOut">
              <a:rPr lang="pl-PL" smtClean="0"/>
              <a:pPr/>
              <a:t>10.04.2021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14D64-BFD3-464E-8A52-07B4CA58294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2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14D64-BFD3-464E-8A52-07B4CA58294A}" type="slidenum">
              <a:rPr lang="pl-PL" smtClean="0"/>
              <a:pPr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74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2535161"/>
            <a:ext cx="8229599" cy="1026962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INSTERT TITLE </a:t>
            </a:r>
            <a:br>
              <a:rPr lang="pl-PL" dirty="0"/>
            </a:br>
            <a:r>
              <a:rPr lang="en-US" dirty="0"/>
              <a:t>OF THE PRESENTATION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pl-PL" smtClean="0"/>
              <a:pPr/>
              <a:t>10.04.2021</a:t>
            </a:fld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1676400" y="4774697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62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4" name="Prostokąt 1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tekstu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187148"/>
            <a:ext cx="2378075" cy="1538416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87843"/>
            <a:ext cx="2378075" cy="339811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8651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 hasCustomPrompt="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 hasCustomPrompt="1"/>
          </p:nvPr>
        </p:nvSpPr>
        <p:spPr>
          <a:xfrm>
            <a:off x="628651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 hasCustomPrompt="1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 hasCustomPrompt="1"/>
          </p:nvPr>
        </p:nvSpPr>
        <p:spPr>
          <a:xfrm>
            <a:off x="337572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 hasCustomPrompt="1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 hasCustomPrompt="1"/>
          </p:nvPr>
        </p:nvSpPr>
        <p:spPr>
          <a:xfrm>
            <a:off x="337572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iektu SmartArt 9"/>
          <p:cNvSpPr>
            <a:spLocks noGrp="1"/>
          </p:cNvSpPr>
          <p:nvPr>
            <p:ph type="dgm" sz="quarter" idx="15" hasCustomPrompt="1"/>
          </p:nvPr>
        </p:nvSpPr>
        <p:spPr>
          <a:xfrm>
            <a:off x="457199" y="853641"/>
            <a:ext cx="8236347" cy="3913622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SmartArt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1" name="Prostokąt 1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96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wykresu 10"/>
          <p:cNvSpPr>
            <a:spLocks noGrp="1"/>
          </p:cNvSpPr>
          <p:nvPr>
            <p:ph type="chart" sz="quarter" idx="15" hasCustomPrompt="1"/>
          </p:nvPr>
        </p:nvSpPr>
        <p:spPr>
          <a:xfrm>
            <a:off x="457199" y="853641"/>
            <a:ext cx="8236347" cy="3913621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Graph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07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4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marL="0" lvl="0" indent="0" algn="ctr"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0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01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en-GB" smtClean="0"/>
              <a:pPr/>
              <a:t>10/04/2021</a:t>
            </a:fld>
            <a:endParaRPr lang="en-GB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6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28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apa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30105"/>
            <a:ext cx="8780662" cy="4172581"/>
          </a:xfrm>
          <a:prstGeom prst="rect">
            <a:avLst/>
          </a:prstGeom>
        </p:spPr>
      </p:pic>
      <p:sp>
        <p:nvSpPr>
          <p:cNvPr id="4" name="Owal 3"/>
          <p:cNvSpPr/>
          <p:nvPr userDrawn="1"/>
        </p:nvSpPr>
        <p:spPr>
          <a:xfrm>
            <a:off x="1344378" y="1384168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1344613" y="2068009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Owal 28"/>
          <p:cNvSpPr/>
          <p:nvPr userDrawn="1"/>
        </p:nvSpPr>
        <p:spPr>
          <a:xfrm>
            <a:off x="6716122" y="1245077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716357" y="1928918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/>
          <p:cNvSpPr/>
          <p:nvPr userDrawn="1"/>
        </p:nvSpPr>
        <p:spPr>
          <a:xfrm>
            <a:off x="4489528" y="1066800"/>
            <a:ext cx="1339416" cy="1339416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4489763" y="1750641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Owal 34"/>
          <p:cNvSpPr/>
          <p:nvPr userDrawn="1"/>
        </p:nvSpPr>
        <p:spPr>
          <a:xfrm>
            <a:off x="5080000" y="3016396"/>
            <a:ext cx="1339416" cy="1339416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080235" y="3700237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4" name="Obraz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557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29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5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7021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43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3530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301702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5647473" y="1456952"/>
            <a:ext cx="304607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5647473" y="23396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5647473" y="31778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7473" y="403505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98421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22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6000759" y="14569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60652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6000759" y="23396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6000759" y="31778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6000759" y="40350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4" name="Prostokąt 2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091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471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1581528" y="122471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1581528" y="159579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1581528" y="196686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1581528" y="2337944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1581528" y="2709020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9" name="Symbol zastępczy tekstu 38"/>
          <p:cNvSpPr>
            <a:spLocks noGrp="1"/>
          </p:cNvSpPr>
          <p:nvPr>
            <p:ph type="body" sz="quarter" idx="34" hasCustomPrompt="1"/>
          </p:nvPr>
        </p:nvSpPr>
        <p:spPr>
          <a:xfrm>
            <a:off x="1581528" y="308009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0" name="Symbol zastępczy tekstu 38"/>
          <p:cNvSpPr>
            <a:spLocks noGrp="1"/>
          </p:cNvSpPr>
          <p:nvPr>
            <p:ph type="body" sz="quarter" idx="35" hasCustomPrompt="1"/>
          </p:nvPr>
        </p:nvSpPr>
        <p:spPr>
          <a:xfrm>
            <a:off x="1581528" y="345117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2" name="Symbol zastępczy tekstu 38"/>
          <p:cNvSpPr>
            <a:spLocks noGrp="1"/>
          </p:cNvSpPr>
          <p:nvPr>
            <p:ph type="body" sz="quarter" idx="36" hasCustomPrompt="1"/>
          </p:nvPr>
        </p:nvSpPr>
        <p:spPr>
          <a:xfrm>
            <a:off x="1581528" y="382224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3" name="Symbol zastępczy tekstu 38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159579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4" name="Symbol zastępczy tekstu 38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63419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5" name="Symbol zastępczy tekstu 38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" y="2334495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6" name="Symbol zastępczy tekstu 38"/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2711073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7" name="Symbol zastępczy tekstu 38"/>
          <p:cNvSpPr>
            <a:spLocks noGrp="1"/>
          </p:cNvSpPr>
          <p:nvPr>
            <p:ph type="body" sz="quarter" idx="41" hasCustomPrompt="1"/>
          </p:nvPr>
        </p:nvSpPr>
        <p:spPr>
          <a:xfrm>
            <a:off x="457199" y="307571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8" name="Symbol zastępczy tekstu 38"/>
          <p:cNvSpPr>
            <a:spLocks noGrp="1"/>
          </p:cNvSpPr>
          <p:nvPr>
            <p:ph type="body" sz="quarter" idx="42" hasCustomPrompt="1"/>
          </p:nvPr>
        </p:nvSpPr>
        <p:spPr>
          <a:xfrm>
            <a:off x="457200" y="3451707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9" name="Symbol zastępczy tekstu 38"/>
          <p:cNvSpPr>
            <a:spLocks noGrp="1"/>
          </p:cNvSpPr>
          <p:nvPr>
            <p:ph type="body" sz="quarter" idx="43" hasCustomPrompt="1"/>
          </p:nvPr>
        </p:nvSpPr>
        <p:spPr>
          <a:xfrm>
            <a:off x="457200" y="381634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</p:spTree>
    <p:extLst>
      <p:ext uri="{BB962C8B-B14F-4D97-AF65-F5344CB8AC3E}">
        <p14:creationId xmlns:p14="http://schemas.microsoft.com/office/powerpoint/2010/main" val="617320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44656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76401" y="2015848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76401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 hasCustomPrompt="1"/>
          </p:nvPr>
        </p:nvSpPr>
        <p:spPr>
          <a:xfrm>
            <a:off x="5856584" y="200847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 hasCustomPrompt="1"/>
          </p:nvPr>
        </p:nvSpPr>
        <p:spPr>
          <a:xfrm>
            <a:off x="5856584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4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5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Obraz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3" name="Obraz 12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627" y="429950"/>
            <a:ext cx="2621423" cy="3705739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anchor="ctr"/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99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Obraz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7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 descr="iPhon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438" y="435800"/>
            <a:ext cx="1816309" cy="3699889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8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14" name="Obraz 13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222" y="435800"/>
            <a:ext cx="2622397" cy="3707116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pic>
        <p:nvPicPr>
          <p:cNvPr id="15" name="Obraz 14" descr="iPhone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199" y="1861432"/>
            <a:ext cx="1120001" cy="2281484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641894"/>
            <a:ext cx="8236344" cy="2290004"/>
          </a:xfrm>
        </p:spPr>
        <p:txBody>
          <a:bodyPr anchor="b"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NAME</a:t>
            </a: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6" name="Prostokąt 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659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210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9214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338400"/>
            <a:ext cx="3784600" cy="7032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3" name="Prostokąt 12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5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77509" y="1157643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89" y="186844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 hasCustomPrompt="1"/>
          </p:nvPr>
        </p:nvSpPr>
        <p:spPr>
          <a:xfrm>
            <a:off x="477509" y="2613000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 hasCustomPrompt="1"/>
          </p:nvPr>
        </p:nvSpPr>
        <p:spPr>
          <a:xfrm>
            <a:off x="477493" y="336077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 hasCustomPrompt="1"/>
          </p:nvPr>
        </p:nvSpPr>
        <p:spPr>
          <a:xfrm>
            <a:off x="477493" y="409095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8792"/>
            <a:ext cx="8229600" cy="693074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82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5359400" y="338400"/>
            <a:ext cx="3784600" cy="70322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2531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95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7934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2277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/>
          <p:cNvSpPr/>
          <p:nvPr userDrawn="1"/>
        </p:nvSpPr>
        <p:spPr>
          <a:xfrm>
            <a:off x="3656012" y="0"/>
            <a:ext cx="3659981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obrazu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656013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 hasCustomPrompt="1"/>
          </p:nvPr>
        </p:nvSpPr>
        <p:spPr>
          <a:xfrm>
            <a:off x="3656013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 hasCustomPrompt="1"/>
          </p:nvPr>
        </p:nvSpPr>
        <p:spPr>
          <a:xfrm>
            <a:off x="5484020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 hasCustomPrompt="1"/>
          </p:nvPr>
        </p:nvSpPr>
        <p:spPr>
          <a:xfrm>
            <a:off x="1828006" y="3422650"/>
            <a:ext cx="3656014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3" name="Prostokąt 12"/>
          <p:cNvSpPr/>
          <p:nvPr userDrawn="1"/>
        </p:nvSpPr>
        <p:spPr>
          <a:xfrm>
            <a:off x="0" y="1711325"/>
            <a:ext cx="1828006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7315994" y="3422650"/>
            <a:ext cx="1828006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 hasCustomPrompt="1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 hasCustomPrompt="1"/>
          </p:nvPr>
        </p:nvSpPr>
        <p:spPr>
          <a:xfrm>
            <a:off x="5484020" y="3422650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 hasCustomPrompt="1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 hasCustomPrompt="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 hasCustomPrompt="1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 hasCustomPrompt="1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 hasCustomPrompt="1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Prostokąt 31"/>
          <p:cNvSpPr/>
          <p:nvPr userDrawn="1"/>
        </p:nvSpPr>
        <p:spPr>
          <a:xfrm>
            <a:off x="7315994" y="-18"/>
            <a:ext cx="1828006" cy="342266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 hasCustomPrompt="1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 hasCustomPrompt="1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2" name="Prostokąt 41"/>
          <p:cNvSpPr/>
          <p:nvPr userDrawn="1"/>
        </p:nvSpPr>
        <p:spPr>
          <a:xfrm>
            <a:off x="1828007" y="1711325"/>
            <a:ext cx="1828006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 hasCustomPrompt="1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 hasCustomPrompt="1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46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1047625" y="0"/>
            <a:ext cx="3140188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1205071" y="2217496"/>
            <a:ext cx="2825296" cy="930713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2"/>
          <p:cNvSpPr>
            <a:spLocks noGrp="1"/>
          </p:cNvSpPr>
          <p:nvPr>
            <p:ph type="title" hasCustomPrompt="1"/>
          </p:nvPr>
        </p:nvSpPr>
        <p:spPr>
          <a:xfrm>
            <a:off x="1205071" y="1020282"/>
            <a:ext cx="2825296" cy="11972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7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140188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7"/>
          </a:xfrm>
          <a:solidFill>
            <a:schemeClr val="tx1">
              <a:alpha val="95000"/>
            </a:schemeClr>
          </a:solidFill>
        </p:spPr>
        <p:txBody>
          <a:bodyPr anchor="ctr">
            <a:normAutofit/>
          </a:bodyPr>
          <a:lstStyle>
            <a:lvl1pPr algn="l">
              <a:defRPr sz="1800" b="0" baseline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>
            <a:off x="0" y="4261651"/>
            <a:ext cx="9144000" cy="88184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 flipV="1">
            <a:off x="0" y="4215930"/>
            <a:ext cx="9144000" cy="4572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8"/>
          </a:xfrm>
        </p:spPr>
        <p:txBody>
          <a:bodyPr anchor="ctr"/>
          <a:lstStyle>
            <a:lvl1pPr algn="l">
              <a:defRPr b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1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3630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55280" y="140597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122" y="4717359"/>
            <a:ext cx="800100" cy="122537"/>
          </a:xfrm>
          <a:prstGeom prst="rect">
            <a:avLst/>
          </a:prstGeom>
        </p:spPr>
      </p:pic>
      <p:sp>
        <p:nvSpPr>
          <p:cNvPr id="9" name="Symbol zastępczy tekstu 38"/>
          <p:cNvSpPr>
            <a:spLocks noGrp="1"/>
          </p:cNvSpPr>
          <p:nvPr>
            <p:ph type="body" sz="quarter" idx="26" hasCustomPrompt="1"/>
          </p:nvPr>
        </p:nvSpPr>
        <p:spPr>
          <a:xfrm>
            <a:off x="455280" y="177565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 hasCustomPrompt="1"/>
          </p:nvPr>
        </p:nvSpPr>
        <p:spPr>
          <a:xfrm>
            <a:off x="453360" y="2145333"/>
            <a:ext cx="7965038" cy="279757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 hasCustomPrompt="1"/>
          </p:nvPr>
        </p:nvSpPr>
        <p:spPr>
          <a:xfrm>
            <a:off x="459104" y="2499301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 hasCustomPrompt="1"/>
          </p:nvPr>
        </p:nvSpPr>
        <p:spPr>
          <a:xfrm>
            <a:off x="457184" y="2868978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024" y="323865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459104" y="360833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462944" y="397800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024" y="434768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98403"/>
            <a:ext cx="8229600" cy="703463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55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1600200"/>
            <a:ext cx="8236344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7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688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1600200"/>
            <a:ext cx="8236347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2301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 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  <p:sp>
        <p:nvSpPr>
          <p:cNvPr id="6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583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2066925" y="1335547"/>
            <a:ext cx="5010150" cy="77346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 hasCustomPrompt="1"/>
          </p:nvPr>
        </p:nvSpPr>
        <p:spPr>
          <a:xfrm>
            <a:off x="2066925" y="2108660"/>
            <a:ext cx="5010150" cy="50916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INSERT SUBTITLE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23" name="Prostokąt 22"/>
          <p:cNvSpPr/>
          <p:nvPr userDrawn="1"/>
        </p:nvSpPr>
        <p:spPr>
          <a:xfrm>
            <a:off x="0" y="3893770"/>
            <a:ext cx="9144000" cy="124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5130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facebook.com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5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958" y="4329978"/>
            <a:ext cx="327172" cy="327172"/>
          </a:xfrm>
          <a:prstGeom prst="rect">
            <a:avLst/>
          </a:prstGeom>
          <a:noFill/>
        </p:spPr>
      </p:pic>
      <p:sp>
        <p:nvSpPr>
          <p:cNvPr id="26" name="Symbol zastępczy tekstu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8148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twitter.com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8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976" y="4329978"/>
            <a:ext cx="327172" cy="327172"/>
          </a:xfrm>
          <a:prstGeom prst="rect">
            <a:avLst/>
          </a:prstGeom>
          <a:noFill/>
        </p:spPr>
      </p:pic>
      <p:sp>
        <p:nvSpPr>
          <p:cNvPr id="29" name="Symbol zastępczy tekstu 12"/>
          <p:cNvSpPr>
            <a:spLocks noGrp="1"/>
          </p:cNvSpPr>
          <p:nvPr>
            <p:ph type="body" sz="quarter" idx="13" hasCustomPrompt="1"/>
          </p:nvPr>
        </p:nvSpPr>
        <p:spPr>
          <a:xfrm>
            <a:off x="7043863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youtube.com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33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6691" y="4329978"/>
            <a:ext cx="327172" cy="327172"/>
          </a:xfrm>
          <a:prstGeom prst="rect">
            <a:avLst/>
          </a:prstGeom>
          <a:noFill/>
        </p:spPr>
      </p:pic>
      <p:pic>
        <p:nvPicPr>
          <p:cNvPr id="14" name="Obraz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384805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E7884882-FB12-4BC8-9960-9AD8104D7FAE}" type="datetimeFigureOut">
              <a:rPr lang="en-US" dirty="0"/>
              <a:t>4/10/2021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lIns="68580" tIns="34290" rIns="68580" bIns="34290"/>
          <a:lstStyle/>
          <a:p>
            <a:r>
              <a:rPr lang="en-US" dirty="0"/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990413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99916976-5D93-46E4-A98A-FAD63E4D0EA8}" type="datetimeFigureOut">
              <a:rPr lang="en-US" dirty="0"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lIns="68580" tIns="34290" rIns="68580" bIns="34290"/>
          <a:lstStyle/>
          <a:p>
            <a:r>
              <a:rPr lang="en-US" dirty="0"/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85353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239CD0D2-FA0C-4DD6-9FFE-ED518C2FDEF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10.04.2021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 lIns="68580" tIns="34290" rIns="68580" bIns="34290"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8274050" y="4822826"/>
            <a:ext cx="412749" cy="196850"/>
          </a:xfrm>
          <a:prstGeom prst="rect">
            <a:avLst/>
          </a:prstGeom>
        </p:spPr>
        <p:txBody>
          <a:bodyPr/>
          <a:lstStyle/>
          <a:p>
            <a:fld id="{F05F22EF-B63D-4228-991B-91E812D61AC5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99"/>
            <a:ext cx="9252520" cy="555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74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Tytuł 1"/>
          <p:cNvSpPr>
            <a:spLocks noGrp="1"/>
          </p:cNvSpPr>
          <p:nvPr>
            <p:ph type="ctrTitle" hasCustomPrompt="1"/>
          </p:nvPr>
        </p:nvSpPr>
        <p:spPr>
          <a:xfrm>
            <a:off x="641350" y="2568574"/>
            <a:ext cx="7861300" cy="38611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133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 hasCustomPrompt="1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2663026"/>
            <a:ext cx="1638300" cy="285750"/>
          </a:xfrm>
        </p:spPr>
        <p:txBody>
          <a:bodyPr anchor="t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941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3"/>
          <p:cNvSpPr>
            <a:spLocks noGrp="1"/>
          </p:cNvSpPr>
          <p:nvPr>
            <p:ph type="title" hasCustomPrompt="1"/>
          </p:nvPr>
        </p:nvSpPr>
        <p:spPr>
          <a:xfrm>
            <a:off x="457200" y="117756"/>
            <a:ext cx="8229600" cy="684110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Obraz 6" descr="logo_client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731" y="95656"/>
            <a:ext cx="1412419" cy="706210"/>
          </a:xfrm>
          <a:prstGeom prst="rect">
            <a:avLst/>
          </a:prstGeom>
        </p:spPr>
      </p:pic>
      <p:sp>
        <p:nvSpPr>
          <p:cNvPr id="8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>
              <a:spcBef>
                <a:spcPct val="20000"/>
              </a:spcBef>
              <a:buFont typeface="Arial"/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258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98" r:id="rId2"/>
    <p:sldLayoutId id="2147483672" r:id="rId3"/>
    <p:sldLayoutId id="2147483778" r:id="rId4"/>
    <p:sldLayoutId id="2147483791" r:id="rId5"/>
    <p:sldLayoutId id="2147483666" r:id="rId6"/>
    <p:sldLayoutId id="2147483794" r:id="rId7"/>
    <p:sldLayoutId id="2147483650" r:id="rId8"/>
    <p:sldLayoutId id="2147483796" r:id="rId9"/>
    <p:sldLayoutId id="2147483782" r:id="rId10"/>
    <p:sldLayoutId id="2147483664" r:id="rId11"/>
    <p:sldLayoutId id="2147483739" r:id="rId12"/>
    <p:sldLayoutId id="2147483738" r:id="rId13"/>
    <p:sldLayoutId id="2147483693" r:id="rId14"/>
    <p:sldLayoutId id="2147483695" r:id="rId15"/>
    <p:sldLayoutId id="2147483691" r:id="rId16"/>
    <p:sldLayoutId id="2147483787" r:id="rId17"/>
    <p:sldLayoutId id="2147483784" r:id="rId18"/>
    <p:sldLayoutId id="2147483789" r:id="rId19"/>
    <p:sldLayoutId id="2147483783" r:id="rId20"/>
    <p:sldLayoutId id="2147483788" r:id="rId21"/>
    <p:sldLayoutId id="2147483703" r:id="rId22"/>
    <p:sldLayoutId id="2147483681" r:id="rId23"/>
    <p:sldLayoutId id="2147483799" r:id="rId24"/>
    <p:sldLayoutId id="2147483779" r:id="rId25"/>
    <p:sldLayoutId id="2147483800" r:id="rId26"/>
    <p:sldLayoutId id="2147483683" r:id="rId27"/>
    <p:sldLayoutId id="2147483801" r:id="rId28"/>
    <p:sldLayoutId id="2147483745" r:id="rId29"/>
    <p:sldLayoutId id="2147483802" r:id="rId30"/>
    <p:sldLayoutId id="2147483684" r:id="rId31"/>
    <p:sldLayoutId id="2147483803" r:id="rId32"/>
    <p:sldLayoutId id="2147483772" r:id="rId33"/>
    <p:sldLayoutId id="2147483773" r:id="rId34"/>
    <p:sldLayoutId id="2147483774" r:id="rId35"/>
    <p:sldLayoutId id="2147483726" r:id="rId36"/>
    <p:sldLayoutId id="2147483677" r:id="rId37"/>
    <p:sldLayoutId id="2147483706" r:id="rId38"/>
    <p:sldLayoutId id="2147483680" r:id="rId39"/>
    <p:sldLayoutId id="2147483702" r:id="rId40"/>
    <p:sldLayoutId id="2147483712" r:id="rId41"/>
    <p:sldLayoutId id="2147483786" r:id="rId42"/>
    <p:sldLayoutId id="2147483785" r:id="rId43"/>
    <p:sldLayoutId id="2147483741" r:id="rId44"/>
    <p:sldLayoutId id="2147483717" r:id="rId45"/>
    <p:sldLayoutId id="2147483718" r:id="rId46"/>
    <p:sldLayoutId id="2147483719" r:id="rId47"/>
    <p:sldLayoutId id="2147483723" r:id="rId48"/>
    <p:sldLayoutId id="2147483795" r:id="rId49"/>
    <p:sldLayoutId id="2147483668" r:id="rId50"/>
    <p:sldLayoutId id="2147483770" r:id="rId51"/>
    <p:sldLayoutId id="2147483678" r:id="rId52"/>
    <p:sldLayoutId id="2147483679" r:id="rId53"/>
    <p:sldLayoutId id="2147483737" r:id="rId54"/>
    <p:sldLayoutId id="2147483804" r:id="rId55"/>
    <p:sldLayoutId id="2147483805" r:id="rId56"/>
    <p:sldLayoutId id="2147483806" r:id="rId57"/>
  </p:sldLayoutIdLst>
  <p:txStyles>
    <p:titleStyle>
      <a:lvl1pPr algn="ctr" defTabSz="457200" rtl="0" eaLnBrk="1" latinLnBrk="0" hangingPunct="1">
        <a:spcBef>
          <a:spcPct val="0"/>
        </a:spcBef>
        <a:buNone/>
        <a:defRPr lang="pl-PL" sz="2000" b="1" kern="120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lang="pl-PL" sz="18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pl-PL" sz="16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nicholascassidy.deviantart.com/art/Band-Logos-and-Fonts-406851361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maximusbusiness.com/2014/02/web-safe-fonts-cs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l.m.wikipedia.org/wiki/Plik:Massimo_Vignelli_2.jpg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5.xml"/><Relationship Id="rId5" Type="http://schemas.openxmlformats.org/officeDocument/2006/relationships/hyperlink" Target="https://thestoryreadingapeblog.com/2020/11/22/emoji-b4-emoji-by-john-boardley/" TargetMode="External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reek_minuscule_Epsilon_with_ligatures.svg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yellowturquoise.blogspot.com/2012/03/typography-t-shirt.html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elusivemu.se/resources-artists-vintage-typography-collage-fodder-drawing-references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nsmes.com/2019/03/photoshelter-raises-8m-in-funding.html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lectif-team8.com/tuto-compositing-piscine-photoshop/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Adobe_After_Effects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.wikipedia.org/wiki/mp3_player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4" Type="http://schemas.openxmlformats.org/officeDocument/2006/relationships/hyperlink" Target="mailto:mail.szkolenia@comarch.p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ctrTitle"/>
          </p:nvPr>
        </p:nvSpPr>
        <p:spPr>
          <a:xfrm>
            <a:off x="457200" y="2557794"/>
            <a:ext cx="8229599" cy="1026962"/>
          </a:xfrm>
        </p:spPr>
        <p:txBody>
          <a:bodyPr/>
          <a:lstStyle/>
          <a:p>
            <a:r>
              <a:rPr lang="pl-PL" dirty="0"/>
              <a:t>CENTRUM SZKOLENIOWE COMARCH</a:t>
            </a:r>
            <a:endParaRPr lang="en-GB" dirty="0"/>
          </a:p>
        </p:txBody>
      </p:sp>
      <p:sp>
        <p:nvSpPr>
          <p:cNvPr id="9" name="Podtytuł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SZKOLENIE:  Adobe </a:t>
            </a:r>
            <a:r>
              <a:rPr lang="pl-PL" dirty="0" err="1"/>
              <a:t>After</a:t>
            </a:r>
            <a:r>
              <a:rPr lang="pl-PL" dirty="0"/>
              <a:t> </a:t>
            </a:r>
            <a:r>
              <a:rPr lang="pl-PL" dirty="0" err="1"/>
              <a:t>Effects</a:t>
            </a:r>
            <a:r>
              <a:rPr lang="pl-PL" dirty="0"/>
              <a:t> – poziom podstawowy</a:t>
            </a:r>
            <a:endParaRPr lang="en-GB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27525"/>
            <a:ext cx="4000500" cy="279757"/>
          </a:xfrm>
        </p:spPr>
        <p:txBody>
          <a:bodyPr/>
          <a:lstStyle/>
          <a:p>
            <a:r>
              <a:rPr lang="pl-PL" dirty="0"/>
              <a:t>Marcin Albiniak</a:t>
            </a:r>
            <a:endParaRPr lang="en-GB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79757"/>
          </a:xfrm>
        </p:spPr>
        <p:txBody>
          <a:bodyPr/>
          <a:lstStyle/>
          <a:p>
            <a:r>
              <a:rPr lang="pl-PL" dirty="0"/>
              <a:t>trener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10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Opis fizyczny - barwa</a:t>
            </a:r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3006330" y="1665686"/>
            <a:ext cx="4801790" cy="1897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Światło to promieniowanie elektromagnetyczne </a:t>
            </a:r>
            <a:br>
              <a:rPr lang="pl-PL" altLang="pl-PL" sz="1500"/>
            </a:br>
            <a:r>
              <a:rPr lang="pl-PL" altLang="pl-PL" sz="1500"/>
              <a:t>o długości fali od 380 do 780 nm. W zakresie od 380 </a:t>
            </a:r>
            <a:br>
              <a:rPr lang="pl-PL" altLang="pl-PL" sz="1500"/>
            </a:br>
            <a:r>
              <a:rPr lang="pl-PL" altLang="pl-PL" sz="1500"/>
              <a:t>do 400 i od 700 do 780 w zasadzie nierozróżnialne, dlatego zawęża się do zakresu od 400 do 700 nm. Określone długości fali odpowiadają barwom prostym (nasyconym). </a:t>
            </a:r>
            <a:r>
              <a:rPr lang="pl-PL" altLang="pl-PL" sz="1500" b="1"/>
              <a:t>Światło białe</a:t>
            </a:r>
            <a:r>
              <a:rPr lang="pl-PL" altLang="pl-PL" sz="1500"/>
              <a:t> to różne składowe </a:t>
            </a:r>
            <a:br>
              <a:rPr lang="pl-PL" altLang="pl-PL" sz="1500"/>
            </a:br>
            <a:r>
              <a:rPr lang="pl-PL" altLang="pl-PL" sz="1500"/>
              <a:t>w odpowiednich proporcjach - definiowane  również  jako  temperatura  żarzenia powyżej 6000 st. C.</a:t>
            </a:r>
          </a:p>
        </p:txBody>
      </p:sp>
    </p:spTree>
    <p:extLst>
      <p:ext uri="{BB962C8B-B14F-4D97-AF65-F5344CB8AC3E}">
        <p14:creationId xmlns:p14="http://schemas.microsoft.com/office/powerpoint/2010/main" val="4146180073"/>
      </p:ext>
    </p:extLst>
  </p:cSld>
  <p:clrMapOvr>
    <a:masterClrMapping/>
  </p:clrMapOvr>
  <p:transition spd="slow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Opis fizyczny - jasność</a:t>
            </a: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3168255" y="1591175"/>
            <a:ext cx="4536281" cy="1915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Każda długość fali emituje energię, a widzialne światło zawiera wszystkie długości fali z różną energią.</a:t>
            </a:r>
          </a:p>
          <a:p>
            <a:r>
              <a:rPr lang="pl-PL" altLang="pl-PL" sz="1500"/>
              <a:t>W przypadku gdy moc jest nierównomierna a jedna z długości dominuje nad innymi - odbieramy tą właśnie długość fali. Różnica pomiędzy poziomem dominującym (</a:t>
            </a:r>
            <a:r>
              <a:rPr lang="pl-PL" altLang="pl-PL" sz="1500" i="1"/>
              <a:t>ld</a:t>
            </a:r>
            <a:r>
              <a:rPr lang="pl-PL" altLang="pl-PL" sz="1500"/>
              <a:t>), a średnim pozostałym poziomem (</a:t>
            </a:r>
            <a:r>
              <a:rPr lang="pl-PL" altLang="pl-PL" sz="1500" i="1"/>
              <a:t>ln</a:t>
            </a:r>
            <a:r>
              <a:rPr lang="pl-PL" altLang="pl-PL" sz="1500"/>
              <a:t>) jest miarą </a:t>
            </a:r>
            <a:r>
              <a:rPr lang="pl-PL" altLang="pl-PL" sz="1500" b="1"/>
              <a:t>czystości barwy</a:t>
            </a:r>
            <a:r>
              <a:rPr lang="pl-PL" altLang="pl-PL" sz="15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0376849"/>
      </p:ext>
    </p:extLst>
  </p:cSld>
  <p:clrMapOvr>
    <a:masterClrMapping/>
  </p:clrMapOvr>
  <p:transition spd="slow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Opis fizyczny - nasycenie</a:t>
            </a: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3006330" y="1730402"/>
            <a:ext cx="4706540" cy="1685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Odpowiada strumieniowi  światła i jest proporcjonalne do  natężenia światła (światłości) mierzonej w kandelach  (cd) lub  luminacji  (cd/m2). Jednakże</a:t>
            </a:r>
          </a:p>
          <a:p>
            <a:r>
              <a:rPr lang="pl-PL" altLang="pl-PL" sz="1500"/>
              <a:t>czułość oka nie jest jednakowa dla różnych długości fali.</a:t>
            </a:r>
          </a:p>
          <a:p>
            <a:r>
              <a:rPr lang="pl-PL" altLang="pl-PL" sz="1500"/>
              <a:t>Wykazuje największą czułość na falę długości 555 nm</a:t>
            </a:r>
          </a:p>
        </p:txBody>
      </p:sp>
    </p:spTree>
    <p:extLst>
      <p:ext uri="{BB962C8B-B14F-4D97-AF65-F5344CB8AC3E}">
        <p14:creationId xmlns:p14="http://schemas.microsoft.com/office/powerpoint/2010/main" val="988751783"/>
      </p:ext>
    </p:extLst>
  </p:cSld>
  <p:clrMapOvr>
    <a:masterClrMapping/>
  </p:clrMapOvr>
  <p:transition spd="slow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Opis fizyczny - podsumowanie</a:t>
            </a: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3059906" y="1966914"/>
            <a:ext cx="4714875" cy="121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Wszystkie trzy elementy składają  się na  fizyczny aspekt barwy, odcień barwy (kolor - długość fali), nasycenia (energia), jasność (strumień światła).</a:t>
            </a:r>
          </a:p>
          <a:p>
            <a:r>
              <a:rPr lang="pl-PL" altLang="pl-PL" sz="1500"/>
              <a:t>Czynniki te w różnych  układach mogą  dać identyczne wrażenie barwy.  </a:t>
            </a:r>
          </a:p>
        </p:txBody>
      </p:sp>
    </p:spTree>
    <p:extLst>
      <p:ext uri="{BB962C8B-B14F-4D97-AF65-F5344CB8AC3E}">
        <p14:creationId xmlns:p14="http://schemas.microsoft.com/office/powerpoint/2010/main" val="1619814410"/>
      </p:ext>
    </p:extLst>
  </p:cSld>
  <p:clrMapOvr>
    <a:masterClrMapping/>
  </p:clrMapOvr>
  <p:transition spd="slow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Komputerowe modele barw</a:t>
            </a:r>
            <a:r>
              <a:rPr lang="pl-PL" altLang="pl-PL"/>
              <a:t> 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51560" y="1600201"/>
            <a:ext cx="4800600" cy="2397919"/>
          </a:xfrm>
        </p:spPr>
        <p:txBody>
          <a:bodyPr/>
          <a:lstStyle/>
          <a:p>
            <a:r>
              <a:rPr lang="pl-PL" altLang="pl-PL"/>
              <a:t>Model RGB</a:t>
            </a:r>
          </a:p>
          <a:p>
            <a:r>
              <a:rPr lang="pl-PL" altLang="pl-PL"/>
              <a:t>model HSV (HSB, HSI) </a:t>
            </a:r>
          </a:p>
          <a:p>
            <a:r>
              <a:rPr lang="pl-PL" altLang="pl-PL"/>
              <a:t>model HSL (HLS)</a:t>
            </a:r>
          </a:p>
          <a:p>
            <a:r>
              <a:rPr lang="pl-PL" altLang="pl-PL"/>
              <a:t>model CMY (CMYK)</a:t>
            </a:r>
          </a:p>
        </p:txBody>
      </p:sp>
    </p:spTree>
    <p:extLst>
      <p:ext uri="{BB962C8B-B14F-4D97-AF65-F5344CB8AC3E}">
        <p14:creationId xmlns:p14="http://schemas.microsoft.com/office/powerpoint/2010/main" val="3449408360"/>
      </p:ext>
    </p:extLst>
  </p:cSld>
  <p:clrMapOvr>
    <a:masterClrMapping/>
  </p:clrMapOvr>
  <p:transition spd="slow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Model RGB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3168255" y="1966914"/>
            <a:ext cx="4473178" cy="121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Sześcian jednostkowy, o osiach odpowiadających kolorowi czerwonemu (Red), zielonemu (Green), niebieskiemu (Blue). Wartość (0,0,0) odpowiadają kolorowi czarnemu (Black), zaś (1,1,1) kolorowi białemu (White).</a:t>
            </a:r>
          </a:p>
        </p:txBody>
      </p:sp>
    </p:spTree>
    <p:extLst>
      <p:ext uri="{BB962C8B-B14F-4D97-AF65-F5344CB8AC3E}">
        <p14:creationId xmlns:p14="http://schemas.microsoft.com/office/powerpoint/2010/main" val="1234922599"/>
      </p:ext>
    </p:extLst>
  </p:cSld>
  <p:clrMapOvr>
    <a:masterClrMapping/>
  </p:clrMapOvr>
  <p:transition spd="slow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Model RGB</a:t>
            </a:r>
          </a:p>
        </p:txBody>
      </p:sp>
      <p:pic>
        <p:nvPicPr>
          <p:cNvPr id="6554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19476" y="1200150"/>
            <a:ext cx="3904060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5181429"/>
      </p:ext>
    </p:extLst>
  </p:cSld>
  <p:clrMapOvr>
    <a:masterClrMapping/>
  </p:clrMapOvr>
  <p:transition spd="slow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Model RGB</a:t>
            </a:r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3006330" y="2195514"/>
            <a:ext cx="4611290" cy="754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System RGB jest systemem addytywnym - co znaczy że barwy pośrednie uzyskuje się poprzez sumowanie barw (istnieją  systemy  subtraktywne)</a:t>
            </a:r>
          </a:p>
        </p:txBody>
      </p:sp>
    </p:spTree>
    <p:extLst>
      <p:ext uri="{BB962C8B-B14F-4D97-AF65-F5344CB8AC3E}">
        <p14:creationId xmlns:p14="http://schemas.microsoft.com/office/powerpoint/2010/main" val="1945086368"/>
      </p:ext>
    </p:extLst>
  </p:cSld>
  <p:clrMapOvr>
    <a:masterClrMapping/>
  </p:clrMapOvr>
  <p:transition spd="slow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Model RGB</a:t>
            </a:r>
          </a:p>
        </p:txBody>
      </p:sp>
      <p:pic>
        <p:nvPicPr>
          <p:cNvPr id="675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82605" y="1200150"/>
            <a:ext cx="3377803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8565857"/>
      </p:ext>
    </p:extLst>
  </p:cSld>
  <p:clrMapOvr>
    <a:masterClrMapping/>
  </p:clrMapOvr>
  <p:transition spd="slow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Model RGB</a:t>
            </a:r>
          </a:p>
        </p:txBody>
      </p:sp>
      <p:pic>
        <p:nvPicPr>
          <p:cNvPr id="6963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43569" y="1200150"/>
            <a:ext cx="2864724" cy="321048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0680136"/>
      </p:ext>
    </p:extLst>
  </p:cSld>
  <p:clrMapOvr>
    <a:masterClrMapping/>
  </p:clrMapOvr>
  <p:transition spd="slow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Centrum Szkoleniowe Comarch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893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2951560" y="0"/>
            <a:ext cx="4800600" cy="914400"/>
          </a:xfrm>
        </p:spPr>
        <p:txBody>
          <a:bodyPr>
            <a:normAutofit/>
          </a:bodyPr>
          <a:lstStyle/>
          <a:p>
            <a:r>
              <a:rPr lang="pl-PL" altLang="pl-PL"/>
              <a:t>Model RGB - podsumowanie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2951560" y="745309"/>
            <a:ext cx="4713684" cy="3993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 b="1"/>
              <a:t>Gama barw odtwarzana w modelu RGB jest podzbiorem pełnego widzialnego spektrum barw</a:t>
            </a:r>
            <a:r>
              <a:rPr lang="pl-PL" altLang="pl-PL" sz="1500"/>
              <a:t>. Pewnych widzialnych barw po prostu osiągnąć się nie da. Wnętrze trójkąta obrazuje zakres możliwy dla modelu RGB w stosunku do pełnego widzialnego zakresu barw.</a:t>
            </a:r>
          </a:p>
          <a:p>
            <a:endParaRPr lang="pl-PL" altLang="pl-PL" sz="1500"/>
          </a:p>
          <a:p>
            <a:r>
              <a:rPr lang="pl-PL" altLang="pl-PL" sz="1500" b="1"/>
              <a:t>Model RGB jest niejednorodny</a:t>
            </a:r>
            <a:r>
              <a:rPr lang="pl-PL" altLang="pl-PL" sz="1500"/>
              <a:t>  - tzn. w wielu przypadkach niewielkie zmiany zakresu wartości powodują duże percepcyjne zmiany barwy, zaś w innych przypadkach duże zmiany wartości powodują minimalną zmianę postrzeganego koloru.</a:t>
            </a:r>
          </a:p>
          <a:p>
            <a:endParaRPr lang="pl-PL" altLang="pl-PL" sz="1500"/>
          </a:p>
          <a:p>
            <a:r>
              <a:rPr lang="pl-PL" altLang="pl-PL" sz="1500" b="1"/>
              <a:t>Model RGB  jest  zupełnie  nie  intuicyjny</a:t>
            </a:r>
            <a:r>
              <a:rPr lang="pl-PL" altLang="pl-PL" sz="1500"/>
              <a:t>.  Człowiek nie dobiera koloru poprzez zmianę  składowych  - ale najpierw dobiera odcień a ewentualnie później rozjaśnia lub ściemnia.</a:t>
            </a:r>
          </a:p>
        </p:txBody>
      </p:sp>
    </p:spTree>
    <p:extLst>
      <p:ext uri="{BB962C8B-B14F-4D97-AF65-F5344CB8AC3E}">
        <p14:creationId xmlns:p14="http://schemas.microsoft.com/office/powerpoint/2010/main" val="381647171"/>
      </p:ext>
    </p:extLst>
  </p:cSld>
  <p:clrMapOvr>
    <a:masterClrMapping/>
  </p:clrMapOvr>
  <p:transition spd="slow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  <a:r>
              <a:rPr lang="pl-PL" altLang="pl-PL"/>
              <a:t> </a:t>
            </a: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3113485" y="1961236"/>
            <a:ext cx="4580334" cy="12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Wcześniejsze modele nie nadają się do  zastosowania dla tworzenia trwałych kopii na podłożu białym, a więc np. dla wydruków na papierze - np. z powodu odbijania od białego podłoża światła o dowolnej barwie </a:t>
            </a:r>
          </a:p>
        </p:txBody>
      </p:sp>
    </p:spTree>
    <p:extLst>
      <p:ext uri="{BB962C8B-B14F-4D97-AF65-F5344CB8AC3E}">
        <p14:creationId xmlns:p14="http://schemas.microsoft.com/office/powerpoint/2010/main" val="526377526"/>
      </p:ext>
    </p:extLst>
  </p:cSld>
  <p:clrMapOvr>
    <a:masterClrMapping/>
  </p:clrMapOvr>
  <p:transition spd="slow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pic>
        <p:nvPicPr>
          <p:cNvPr id="9626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4779" y="1200150"/>
            <a:ext cx="3422073" cy="288775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0814425"/>
      </p:ext>
    </p:extLst>
  </p:cSld>
  <p:clrMapOvr>
    <a:masterClrMapping/>
  </p:clrMapOvr>
  <p:transition spd="slow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3006330" y="1153323"/>
            <a:ext cx="4701778" cy="283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Model  CMY oparty jest o wykorzystanie barw C-cyan, M-magenta i Y-żółtą (yellow) - z bryłą barw jak na rysunku. Składowe C, M i Y są  tożsame  z osiami  i  barwy  pośrednie można uzyskać  ze składowych. Przyjmując iż C odpowiada punktowi (1,0,0), M punktowi (0,1,0), Y punktowi (0,0,1) zaś barwie białej punkt (0,0,0), barwa czerwona (R) to punkt (0,1,1), barwa zielona (G) punkt (1,0,1), barwa niebieska  (B)  punkt  (1,1,0)  i barwa czarna (K) punkt (1,1,1). Składowe (przynajmniej w teorii można składać analogicznie  jak w modelu RGB  -  i  zakres możliwych barw wydaje  się analogiczny.</a:t>
            </a:r>
          </a:p>
        </p:txBody>
      </p:sp>
    </p:spTree>
    <p:extLst>
      <p:ext uri="{BB962C8B-B14F-4D97-AF65-F5344CB8AC3E}">
        <p14:creationId xmlns:p14="http://schemas.microsoft.com/office/powerpoint/2010/main" val="3281064152"/>
      </p:ext>
    </p:extLst>
  </p:cSld>
  <p:clrMapOvr>
    <a:masterClrMapping/>
  </p:clrMapOvr>
  <p:transition spd="slow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sp>
        <p:nvSpPr>
          <p:cNvPr id="98309" name="Rectangle 5"/>
          <p:cNvSpPr>
            <a:spLocks noChangeArrowheads="1"/>
          </p:cNvSpPr>
          <p:nvPr/>
        </p:nvSpPr>
        <p:spPr bwMode="auto">
          <a:xfrm>
            <a:off x="3221831" y="1162102"/>
            <a:ext cx="2847574" cy="530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>
            <a:spAutoFit/>
          </a:bodyPr>
          <a:lstStyle/>
          <a:p>
            <a:r>
              <a:rPr lang="pl-PL" altLang="pl-PL" sz="1500">
                <a:cs typeface="Times New Roman" panose="02020603050405020304" pitchFamily="18" charset="0"/>
              </a:rPr>
              <a:t>Obliczeniowo słuszny jest wzór:</a:t>
            </a:r>
            <a:endParaRPr lang="pl-PL" altLang="pl-PL" sz="1500"/>
          </a:p>
          <a:p>
            <a:pPr eaLnBrk="0" hangingPunct="0"/>
            <a:endParaRPr lang="pl-PL" altLang="pl-PL" sz="1500"/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030" y="1600201"/>
            <a:ext cx="1944290" cy="105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3168254" y="2957715"/>
            <a:ext cx="4266009" cy="992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>
                <a:cs typeface="Times New Roman" panose="02020603050405020304" pitchFamily="18" charset="0"/>
              </a:rPr>
              <a:t>jednakże prawda jest nieco bardziej skomplikowana.</a:t>
            </a:r>
            <a:endParaRPr lang="pl-PL" altLang="pl-PL" sz="1500"/>
          </a:p>
          <a:p>
            <a:pPr eaLnBrk="0" hangingPunct="0"/>
            <a:r>
              <a:rPr lang="pl-PL" altLang="pl-PL" sz="1500">
                <a:cs typeface="Times New Roman" panose="02020603050405020304" pitchFamily="18" charset="0"/>
              </a:rPr>
              <a:t>Model CMY jest subtraktywnym i wprowadzony jest dla potrzeb drukowania na</a:t>
            </a:r>
            <a:r>
              <a:rPr lang="pl-PL" altLang="pl-PL" sz="1500"/>
              <a:t> </a:t>
            </a:r>
            <a:r>
              <a:rPr lang="pl-PL" altLang="pl-PL" sz="1500">
                <a:cs typeface="Times New Roman" panose="02020603050405020304" pitchFamily="18" charset="0"/>
              </a:rPr>
              <a:t>białym podłożu.</a:t>
            </a:r>
            <a:endParaRPr lang="pl-PL" altLang="pl-PL" sz="1500"/>
          </a:p>
        </p:txBody>
      </p:sp>
    </p:spTree>
    <p:extLst>
      <p:ext uri="{BB962C8B-B14F-4D97-AF65-F5344CB8AC3E}">
        <p14:creationId xmlns:p14="http://schemas.microsoft.com/office/powerpoint/2010/main" val="2814661246"/>
      </p:ext>
    </p:extLst>
  </p:cSld>
  <p:clrMapOvr>
    <a:masterClrMapping/>
  </p:clrMapOvr>
  <p:transition spd="slow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3006330" y="1166814"/>
            <a:ext cx="4639865" cy="2812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Model CMYK jest optymalizacją wykorzystującym osiąganie barwy czarnej poprzez wymieszanie wszystkich barwników.  Dysponując barwnikiem czarnym wykorzystujemy  go  w  maksymalnie  możliwym  stopniu  dokładając wyłącznie</a:t>
            </a:r>
          </a:p>
          <a:p>
            <a:r>
              <a:rPr lang="pl-PL" altLang="pl-PL" sz="1500"/>
              <a:t>niezbędną ilość barwników chromatycznych. Model CMYK wynika bezpośrednio z modelu CMY według zależności:</a:t>
            </a:r>
            <a:endParaRPr lang="pl-PL" altLang="pl-PL" sz="1500" i="1"/>
          </a:p>
          <a:p>
            <a:r>
              <a:rPr lang="pl-PL" altLang="pl-PL" sz="1500" i="1"/>
              <a:t>K</a:t>
            </a:r>
            <a:r>
              <a:rPr lang="pl-PL" altLang="pl-PL" sz="1500"/>
              <a:t> = min ( </a:t>
            </a:r>
            <a:r>
              <a:rPr lang="pl-PL" altLang="pl-PL" sz="1500" i="1"/>
              <a:t>C</a:t>
            </a:r>
            <a:r>
              <a:rPr lang="pl-PL" altLang="pl-PL" sz="1500"/>
              <a:t>, </a:t>
            </a:r>
            <a:r>
              <a:rPr lang="pl-PL" altLang="pl-PL" sz="1500" i="1"/>
              <a:t>M</a:t>
            </a:r>
            <a:r>
              <a:rPr lang="pl-PL" altLang="pl-PL" sz="1500"/>
              <a:t>, </a:t>
            </a:r>
            <a:r>
              <a:rPr lang="pl-PL" altLang="pl-PL" sz="1500" i="1"/>
              <a:t>Y</a:t>
            </a:r>
            <a:r>
              <a:rPr lang="pl-PL" altLang="pl-PL" sz="1500"/>
              <a:t> )</a:t>
            </a:r>
            <a:endParaRPr lang="pl-PL" altLang="pl-PL" sz="1500" i="1"/>
          </a:p>
          <a:p>
            <a:r>
              <a:rPr lang="pl-PL" altLang="pl-PL" sz="1500" i="1"/>
              <a:t>C</a:t>
            </a:r>
            <a:r>
              <a:rPr lang="pl-PL" altLang="pl-PL" sz="1500"/>
              <a:t> = </a:t>
            </a:r>
            <a:r>
              <a:rPr lang="pl-PL" altLang="pl-PL" sz="1500" i="1"/>
              <a:t>C</a:t>
            </a:r>
            <a:r>
              <a:rPr lang="pl-PL" altLang="pl-PL" sz="1500"/>
              <a:t> - </a:t>
            </a:r>
            <a:r>
              <a:rPr lang="pl-PL" altLang="pl-PL" sz="1500" i="1"/>
              <a:t>K</a:t>
            </a:r>
          </a:p>
          <a:p>
            <a:r>
              <a:rPr lang="pl-PL" altLang="pl-PL" sz="1500" i="1"/>
              <a:t>M</a:t>
            </a:r>
            <a:r>
              <a:rPr lang="pl-PL" altLang="pl-PL" sz="1500"/>
              <a:t> = </a:t>
            </a:r>
            <a:r>
              <a:rPr lang="pl-PL" altLang="pl-PL" sz="1500" i="1"/>
              <a:t>M</a:t>
            </a:r>
            <a:r>
              <a:rPr lang="pl-PL" altLang="pl-PL" sz="1500"/>
              <a:t> - </a:t>
            </a:r>
            <a:r>
              <a:rPr lang="pl-PL" altLang="pl-PL" sz="1500" i="1"/>
              <a:t>K</a:t>
            </a:r>
          </a:p>
          <a:p>
            <a:r>
              <a:rPr lang="pl-PL" altLang="pl-PL" sz="1500" i="1"/>
              <a:t>Y</a:t>
            </a:r>
            <a:r>
              <a:rPr lang="pl-PL" altLang="pl-PL" sz="1500"/>
              <a:t> = </a:t>
            </a:r>
            <a:r>
              <a:rPr lang="pl-PL" altLang="pl-PL" sz="1500" i="1"/>
              <a:t>Y</a:t>
            </a:r>
            <a:r>
              <a:rPr lang="pl-PL" altLang="pl-PL" sz="1500"/>
              <a:t> – </a:t>
            </a:r>
            <a:r>
              <a:rPr lang="pl-PL" altLang="pl-PL" sz="1500" i="1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31646880"/>
      </p:ext>
    </p:extLst>
  </p:cSld>
  <p:clrMapOvr>
    <a:masterClrMapping/>
  </p:clrMapOvr>
  <p:transition spd="slow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pic>
        <p:nvPicPr>
          <p:cNvPr id="10035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99224" y="1200150"/>
            <a:ext cx="2649491" cy="29751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1509473"/>
      </p:ext>
    </p:extLst>
  </p:cSld>
  <p:clrMapOvr>
    <a:masterClrMapping/>
  </p:clrMapOvr>
  <p:transition spd="slow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3168255" y="2194324"/>
            <a:ext cx="4363640" cy="754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Modele CMY i CMYK (podobnie jak model RGB) w praktycznej realizacji oddaje tylko częściowy zakres percepowanego zakresu kolorów.</a:t>
            </a:r>
          </a:p>
        </p:txBody>
      </p:sp>
    </p:spTree>
    <p:extLst>
      <p:ext uri="{BB962C8B-B14F-4D97-AF65-F5344CB8AC3E}">
        <p14:creationId xmlns:p14="http://schemas.microsoft.com/office/powerpoint/2010/main" val="2294871723"/>
      </p:ext>
    </p:extLst>
  </p:cSld>
  <p:clrMapOvr>
    <a:masterClrMapping/>
  </p:clrMapOvr>
  <p:transition spd="slow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 rot="18895602">
            <a:off x="436135" y="2405810"/>
            <a:ext cx="5076564" cy="1102519"/>
          </a:xfrm>
        </p:spPr>
        <p:txBody>
          <a:bodyPr>
            <a:normAutofit/>
          </a:bodyPr>
          <a:lstStyle/>
          <a:p>
            <a:r>
              <a:rPr lang="pl-PL" sz="4500" dirty="0">
                <a:solidFill>
                  <a:srgbClr val="FFFF00"/>
                </a:solidFill>
                <a:latin typeface="Narkisim" pitchFamily="34" charset="-79"/>
                <a:cs typeface="Narkisim" pitchFamily="34" charset="-79"/>
              </a:rPr>
              <a:t>Elementy typografii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 rot="19701748">
            <a:off x="3813415" y="3925406"/>
            <a:ext cx="4800600" cy="1314450"/>
          </a:xfrm>
        </p:spPr>
        <p:txBody>
          <a:bodyPr>
            <a:normAutofit/>
          </a:bodyPr>
          <a:lstStyle/>
          <a:p>
            <a:r>
              <a:rPr lang="pl-PL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Narkisim" pitchFamily="34" charset="-79"/>
                <a:cs typeface="Narkisim" pitchFamily="34" charset="-79"/>
              </a:rPr>
              <a:t>Nowe możliwości</a:t>
            </a:r>
          </a:p>
        </p:txBody>
      </p:sp>
    </p:spTree>
    <p:extLst>
      <p:ext uri="{BB962C8B-B14F-4D97-AF65-F5344CB8AC3E}">
        <p14:creationId xmlns:p14="http://schemas.microsoft.com/office/powerpoint/2010/main" val="3097717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871700" y="353374"/>
            <a:ext cx="3294366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Typografia</a:t>
            </a:r>
          </a:p>
        </p:txBody>
      </p:sp>
      <p:sp>
        <p:nvSpPr>
          <p:cNvPr id="3" name="Prostokąt 2"/>
          <p:cNvSpPr/>
          <p:nvPr/>
        </p:nvSpPr>
        <p:spPr>
          <a:xfrm>
            <a:off x="1385646" y="1653648"/>
            <a:ext cx="6372708" cy="265457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/>
            <a:r>
              <a:rPr lang="pl-PL" sz="24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ogół zagadnień dotyczących projektowania drukowanych liter i innych znaków pisarskich (zarówno czcionek jak i </a:t>
            </a:r>
            <a:r>
              <a:rPr lang="pl-PL" sz="2400" dirty="0" err="1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fontów</a:t>
            </a:r>
            <a:r>
              <a:rPr lang="pl-PL" sz="24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), oraz wzajemnych relacji pomiędzy tymi znakami </a:t>
            </a:r>
            <a:br>
              <a:rPr lang="pl-PL" sz="24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</a:br>
            <a:r>
              <a:rPr lang="pl-PL" sz="24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i grupami znaków. Typografia dotyczy od pewnego czasu nie tylko wydruku ale również analizy czcionki na stronach www.</a:t>
            </a:r>
          </a:p>
        </p:txBody>
      </p:sp>
    </p:spTree>
    <p:extLst>
      <p:ext uri="{BB962C8B-B14F-4D97-AF65-F5344CB8AC3E}">
        <p14:creationId xmlns:p14="http://schemas.microsoft.com/office/powerpoint/2010/main" val="3028412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A28D80B-3B4A-454D-A675-B87D965F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SESJA 1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8C51F63-CF46-4F83-9DC2-FD2741D5E3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EAF7E14-F062-490A-8CF6-9AD10A8734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Moduł 1 – Omówienie szkolenia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EEE0F81-E69A-4FE6-8D82-78895986DBA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Moduł 2 – Podstawowy grafiki komputerowej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5749750-0EF4-47A6-BE68-1A106DD64D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Moduł 3 – Barwa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2B95AAF4-0C64-48EE-AD33-3AE1F23BF12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/>
              <a:t>Moduł 4 – Typografia</a:t>
            </a: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02EAF3B7-5068-44AB-ADA8-B02A420A4F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r>
              <a:rPr lang="pl-PL" dirty="0"/>
              <a:t>Moduł 5 – Adobe </a:t>
            </a:r>
            <a:r>
              <a:rPr lang="pl-PL" dirty="0" err="1"/>
              <a:t>After</a:t>
            </a:r>
            <a:r>
              <a:rPr lang="pl-PL" dirty="0"/>
              <a:t> </a:t>
            </a:r>
            <a:r>
              <a:rPr lang="pl-PL" dirty="0" err="1"/>
              <a:t>Effects</a:t>
            </a:r>
            <a:r>
              <a:rPr lang="pl-PL" dirty="0"/>
              <a:t> – program i jego ustawienia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E4FE9E9E-FC3F-4E85-90E9-F5A7BD47C12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r>
              <a:rPr lang="pl-PL" dirty="0"/>
              <a:t>Moduł 6 – Dane wejściowe: pliki PSD, AI, Audio, Video i inne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47EE341B-DE70-43D5-9767-6D4F48C15CF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581528" y="3466881"/>
            <a:ext cx="7105272" cy="279757"/>
          </a:xfrm>
        </p:spPr>
        <p:txBody>
          <a:bodyPr/>
          <a:lstStyle/>
          <a:p>
            <a:r>
              <a:rPr lang="pl-PL" dirty="0"/>
              <a:t>Moduł 7 – Kompozycja (</a:t>
            </a:r>
            <a:r>
              <a:rPr lang="pl-PL" dirty="0" err="1"/>
              <a:t>Compositing</a:t>
            </a:r>
            <a:r>
              <a:rPr lang="pl-PL" dirty="0"/>
              <a:t>)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DB4E7625-5737-4BF6-A88F-57233126A5B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581528" y="3837957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C89A1ED9-B99D-40F4-8A5B-C50D509202C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3B895ED4-57C4-4FE3-8239-851E35B801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CE80E0F4-BEEE-4CC9-9E35-5FA70C864A3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Symbol zastępczy tekstu 14">
            <a:extLst>
              <a:ext uri="{FF2B5EF4-FFF2-40B4-BE49-F238E27FC236}">
                <a16:creationId xmlns:a16="http://schemas.microsoft.com/office/drawing/2014/main" id="{23E6754A-8FD6-4B1B-9C61-B5A0AE4BAC0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Symbol zastępczy tekstu 15">
            <a:extLst>
              <a:ext uri="{FF2B5EF4-FFF2-40B4-BE49-F238E27FC236}">
                <a16:creationId xmlns:a16="http://schemas.microsoft.com/office/drawing/2014/main" id="{8F9C911A-9035-4111-95E3-1E56ADE02EE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7" name="Symbol zastępczy tekstu 16">
            <a:extLst>
              <a:ext uri="{FF2B5EF4-FFF2-40B4-BE49-F238E27FC236}">
                <a16:creationId xmlns:a16="http://schemas.microsoft.com/office/drawing/2014/main" id="{A675A99C-6570-4496-9091-4E8B52D80DA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F2777EEF-9091-4B88-8944-949A0A1C92B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6848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385646" y="729884"/>
            <a:ext cx="5373216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Reguła @</a:t>
            </a:r>
            <a:r>
              <a:rPr lang="pl-PL" sz="4500" dirty="0" err="1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font</a:t>
            </a:r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-face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2205903" y="1653649"/>
            <a:ext cx="4644516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Formaty czcionek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882538" y="3074789"/>
            <a:ext cx="1902786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3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WOFF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5864261" y="3000318"/>
            <a:ext cx="1566174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3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EOT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3907092" y="3074789"/>
            <a:ext cx="1242138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3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TTF</a:t>
            </a:r>
          </a:p>
        </p:txBody>
      </p:sp>
      <p:sp>
        <p:nvSpPr>
          <p:cNvPr id="7" name="Prostokąt 6"/>
          <p:cNvSpPr/>
          <p:nvPr/>
        </p:nvSpPr>
        <p:spPr>
          <a:xfrm>
            <a:off x="886183" y="3577399"/>
            <a:ext cx="2686313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685800"/>
            <a:r>
              <a:rPr lang="pl-PL" b="1" dirty="0">
                <a:solidFill>
                  <a:prstClr val="black"/>
                </a:solidFill>
              </a:rPr>
              <a:t>Web Open Font Format</a:t>
            </a:r>
            <a:endParaRPr lang="pl-PL" dirty="0">
              <a:solidFill>
                <a:prstClr val="black"/>
              </a:solidFill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935606" y="3923648"/>
            <a:ext cx="651460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685800"/>
            <a:r>
              <a:rPr lang="pl-PL" b="1" dirty="0">
                <a:solidFill>
                  <a:prstClr val="black"/>
                </a:solidFill>
              </a:rPr>
              <a:t>2009</a:t>
            </a:r>
            <a:endParaRPr lang="pl-PL" dirty="0">
              <a:solidFill>
                <a:prstClr val="black"/>
              </a:solidFill>
            </a:endParaRPr>
          </a:p>
        </p:txBody>
      </p:sp>
      <p:sp>
        <p:nvSpPr>
          <p:cNvPr id="9" name="Prostokąt 8"/>
          <p:cNvSpPr/>
          <p:nvPr/>
        </p:nvSpPr>
        <p:spPr>
          <a:xfrm>
            <a:off x="3907093" y="3577399"/>
            <a:ext cx="1147365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685800"/>
            <a:r>
              <a:rPr lang="pl-PL" b="1" dirty="0">
                <a:solidFill>
                  <a:prstClr val="black"/>
                </a:solidFill>
              </a:rPr>
              <a:t>TrueType</a:t>
            </a:r>
            <a:endParaRPr lang="pl-PL" dirty="0">
              <a:solidFill>
                <a:prstClr val="black"/>
              </a:solidFill>
            </a:endParaRPr>
          </a:p>
        </p:txBody>
      </p:sp>
      <p:sp>
        <p:nvSpPr>
          <p:cNvPr id="10" name="Prostokąt 9"/>
          <p:cNvSpPr/>
          <p:nvPr/>
        </p:nvSpPr>
        <p:spPr>
          <a:xfrm>
            <a:off x="3959947" y="3917698"/>
            <a:ext cx="651460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685800"/>
            <a:r>
              <a:rPr lang="pl-PL" b="1" dirty="0">
                <a:solidFill>
                  <a:prstClr val="black"/>
                </a:solidFill>
              </a:rPr>
              <a:t>1980</a:t>
            </a:r>
            <a:endParaRPr lang="pl-PL" dirty="0">
              <a:solidFill>
                <a:prstClr val="black"/>
              </a:solidFill>
            </a:endParaRPr>
          </a:p>
        </p:txBody>
      </p:sp>
      <p:sp>
        <p:nvSpPr>
          <p:cNvPr id="11" name="Prostokąt 10"/>
          <p:cNvSpPr/>
          <p:nvPr/>
        </p:nvSpPr>
        <p:spPr>
          <a:xfrm>
            <a:off x="5862411" y="3577399"/>
            <a:ext cx="2493824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685800"/>
            <a:r>
              <a:rPr lang="pl-PL" b="1" dirty="0">
                <a:solidFill>
                  <a:prstClr val="black"/>
                </a:solidFill>
              </a:rPr>
              <a:t>Embedded </a:t>
            </a:r>
            <a:r>
              <a:rPr lang="pl-PL" b="1" dirty="0" err="1">
                <a:solidFill>
                  <a:prstClr val="black"/>
                </a:solidFill>
              </a:rPr>
              <a:t>OpenType</a:t>
            </a:r>
            <a:endParaRPr lang="pl-PL" dirty="0">
              <a:solidFill>
                <a:prstClr val="black"/>
              </a:solidFill>
            </a:endParaRPr>
          </a:p>
        </p:txBody>
      </p:sp>
      <p:sp>
        <p:nvSpPr>
          <p:cNvPr id="12" name="Prostokąt 11"/>
          <p:cNvSpPr/>
          <p:nvPr/>
        </p:nvSpPr>
        <p:spPr>
          <a:xfrm>
            <a:off x="5862411" y="3923648"/>
            <a:ext cx="651460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685800"/>
            <a:r>
              <a:rPr lang="pl-PL" b="1" dirty="0">
                <a:solidFill>
                  <a:prstClr val="black"/>
                </a:solidFill>
              </a:rPr>
              <a:t>2003</a:t>
            </a:r>
            <a:endParaRPr lang="pl-P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129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564940" y="450257"/>
            <a:ext cx="6028643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Dostępność czcionek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564940" y="1603949"/>
            <a:ext cx="7035434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https://www.myfonts.com/hotnewfonts/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564940" y="2206999"/>
            <a:ext cx="5878987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https://www.fontshop.com/news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861854" y="4416165"/>
            <a:ext cx="5679759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http://typotheque.com/webfonts</a:t>
            </a:r>
          </a:p>
        </p:txBody>
      </p:sp>
      <p:pic>
        <p:nvPicPr>
          <p:cNvPr id="7" name="Obraz 6" descr="Obraz zawierający tekst&#10;&#10;Opis wygenerowany automatycznie">
            <a:extLst>
              <a:ext uri="{FF2B5EF4-FFF2-40B4-BE49-F238E27FC236}">
                <a16:creationId xmlns:a16="http://schemas.microsoft.com/office/drawing/2014/main" id="{CD8345BA-069B-4867-B45E-809A07139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33107" y="2737914"/>
            <a:ext cx="3121152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87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547664" y="627535"/>
            <a:ext cx="5130570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A co na to Google?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2072752" y="1663870"/>
            <a:ext cx="5238582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3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GOOGLE FONT DIRECTORY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53EDF07-9D30-4F20-9236-0DFA3E69A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72553" y="2240951"/>
            <a:ext cx="4269441" cy="1623829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1ECE899B-1205-481C-A85D-3435B7DCEDD3}"/>
              </a:ext>
            </a:extLst>
          </p:cNvPr>
          <p:cNvSpPr txBox="1"/>
          <p:nvPr/>
        </p:nvSpPr>
        <p:spPr>
          <a:xfrm>
            <a:off x="1775719" y="3945503"/>
            <a:ext cx="5832648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http://code.google.com/webfonts</a:t>
            </a:r>
          </a:p>
        </p:txBody>
      </p:sp>
    </p:spTree>
    <p:extLst>
      <p:ext uri="{BB962C8B-B14F-4D97-AF65-F5344CB8AC3E}">
        <p14:creationId xmlns:p14="http://schemas.microsoft.com/office/powerpoint/2010/main" val="2925053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385811" y="0"/>
            <a:ext cx="5508612" cy="145424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Szeroki wachlarz wyboru kontra minimalizm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2003736" y="2436824"/>
            <a:ext cx="4428492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http://typographica.org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2716171" y="4175431"/>
            <a:ext cx="4873226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http://ilovetypography.com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2003736" y="2148278"/>
            <a:ext cx="1424871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15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MINIMALIZM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5223381" y="3862383"/>
            <a:ext cx="2106234" cy="3000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15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BOGACTWO WYBORU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2003736" y="1620051"/>
            <a:ext cx="4272762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2700" dirty="0" err="1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Massimo</a:t>
            </a:r>
            <a:r>
              <a:rPr lang="pl-PL" sz="27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 </a:t>
            </a:r>
            <a:r>
              <a:rPr lang="pl-PL" sz="2700" dirty="0" err="1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Vignelli</a:t>
            </a:r>
            <a:endParaRPr lang="pl-PL" sz="2700" dirty="0">
              <a:solidFill>
                <a:prstClr val="black"/>
              </a:solidFill>
              <a:latin typeface="Humnst777 BT" pitchFamily="34" charset="0"/>
              <a:ea typeface="Mathematica6" pitchFamily="2" charset="0"/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4965014" y="3351822"/>
            <a:ext cx="2382552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27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John </a:t>
            </a:r>
            <a:r>
              <a:rPr lang="pl-PL" sz="2700" dirty="0" err="1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Boardley</a:t>
            </a:r>
            <a:endParaRPr lang="pl-PL" sz="2700" dirty="0">
              <a:solidFill>
                <a:prstClr val="black"/>
              </a:solidFill>
              <a:latin typeface="Humnst777 BT" pitchFamily="34" charset="0"/>
              <a:ea typeface="Mathematica6" pitchFamily="2" charset="0"/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62470CC2-BF99-4B7D-ABDE-1035CB52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3739" y="1372623"/>
            <a:ext cx="1478173" cy="1793194"/>
          </a:xfrm>
          <a:prstGeom prst="rect">
            <a:avLst/>
          </a:prstGeom>
        </p:spPr>
      </p:pic>
      <p:pic>
        <p:nvPicPr>
          <p:cNvPr id="13" name="Obraz 12" descr="Obraz zawierający osoba&#10;&#10;Opis wygenerowany automatycznie">
            <a:extLst>
              <a:ext uri="{FF2B5EF4-FFF2-40B4-BE49-F238E27FC236}">
                <a16:creationId xmlns:a16="http://schemas.microsoft.com/office/drawing/2014/main" id="{92C99916-B486-4D3A-9776-C6D3181F4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47566" y="3080372"/>
            <a:ext cx="1625974" cy="162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55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544607" y="597364"/>
            <a:ext cx="3294366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Ligatury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544607" y="2355727"/>
            <a:ext cx="8122022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https://practicaltypography.com/ligatures.html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74CCC91-0E0A-4FCF-B972-68C7944F4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00250" y="3120305"/>
            <a:ext cx="4000500" cy="11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54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385646" y="303499"/>
            <a:ext cx="6264696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Promocja typografii w sieci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477006" y="1519320"/>
            <a:ext cx="5673014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http://lostworldsfairs.com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479390" y="2055019"/>
            <a:ext cx="5292588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http://webfontawards.com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463923" y="2643724"/>
            <a:ext cx="6440168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pl-PL"/>
            </a:defPPr>
            <a:lvl1pPr>
              <a:defRPr sz="4000">
                <a:latin typeface="Humanst521 Lt BT" pitchFamily="34" charset="0"/>
              </a:defRPr>
            </a:lvl1pPr>
          </a:lstStyle>
          <a:p>
            <a:pPr defTabSz="685800"/>
            <a:r>
              <a:rPr lang="pl-PL" sz="3000" dirty="0">
                <a:solidFill>
                  <a:prstClr val="black"/>
                </a:solidFill>
              </a:rPr>
              <a:t>http://webfontsgallery.com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463923" y="3172564"/>
            <a:ext cx="4984019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http://typekit.com/gallery</a:t>
            </a:r>
          </a:p>
        </p:txBody>
      </p:sp>
      <p:pic>
        <p:nvPicPr>
          <p:cNvPr id="8" name="Obraz 7" descr="Obraz zawierający tekst&#10;&#10;Opis wygenerowany automatycznie">
            <a:extLst>
              <a:ext uri="{FF2B5EF4-FFF2-40B4-BE49-F238E27FC236}">
                <a16:creationId xmlns:a16="http://schemas.microsoft.com/office/drawing/2014/main" id="{A2BE6D9A-3124-4877-B37A-518639F51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46327" y="3114774"/>
            <a:ext cx="33337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40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601670" y="427316"/>
            <a:ext cx="5670630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Pomoc w doborze </a:t>
            </a:r>
            <a:r>
              <a:rPr lang="pl-PL" sz="4500" dirty="0" err="1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fontów</a:t>
            </a:r>
            <a:endParaRPr lang="pl-PL" sz="4500" dirty="0">
              <a:solidFill>
                <a:prstClr val="black"/>
              </a:solidFill>
              <a:latin typeface="Franklin Gothic Medium Cond" pitchFamily="34" charset="0"/>
              <a:ea typeface="Mathematica6" pitchFamily="2" charset="0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399871" y="2467779"/>
            <a:ext cx="7141736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http://www.awesome-fontstacks.com/</a:t>
            </a:r>
          </a:p>
        </p:txBody>
      </p:sp>
      <p:pic>
        <p:nvPicPr>
          <p:cNvPr id="4" name="Obraz 3" descr="Obraz zawierający tekst&#10;&#10;Opis wygenerowany automatycznie">
            <a:extLst>
              <a:ext uri="{FF2B5EF4-FFF2-40B4-BE49-F238E27FC236}">
                <a16:creationId xmlns:a16="http://schemas.microsoft.com/office/drawing/2014/main" id="{902C4FD7-5680-4154-8FE2-86D6521A8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25218" y="1324534"/>
            <a:ext cx="2018911" cy="302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3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439652" y="438366"/>
            <a:ext cx="6264696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Prezentacja swoich osiągnięć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2065868" y="2184562"/>
            <a:ext cx="4440308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http://Photoshelter.com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9C76F14-7CBE-4ADF-A165-11D2AD258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00518" y="3151613"/>
            <a:ext cx="4318747" cy="150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76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29321901-D500-42E1-9360-FF0A922D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Kompozycja (</a:t>
            </a:r>
            <a:r>
              <a:rPr lang="pl-PL" dirty="0" err="1"/>
              <a:t>Compositing</a:t>
            </a:r>
            <a:r>
              <a:rPr lang="pl-PL" dirty="0"/>
              <a:t>)</a:t>
            </a:r>
          </a:p>
        </p:txBody>
      </p:sp>
      <p:pic>
        <p:nvPicPr>
          <p:cNvPr id="5" name="Obraz 4" descr="Obraz zawierający woda, sport, zewnętrzne, sport wodny&#10;&#10;Opis wygenerowany automatycznie">
            <a:extLst>
              <a:ext uri="{FF2B5EF4-FFF2-40B4-BE49-F238E27FC236}">
                <a16:creationId xmlns:a16="http://schemas.microsoft.com/office/drawing/2014/main" id="{56751DA4-B3B1-42C1-A6FD-16FA9E125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99019" y="2848500"/>
            <a:ext cx="3255869" cy="1831969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F3DB7823-FBBE-4C0B-8A71-2145EBB70178}"/>
              </a:ext>
            </a:extLst>
          </p:cNvPr>
          <p:cNvSpPr txBox="1"/>
          <p:nvPr/>
        </p:nvSpPr>
        <p:spPr>
          <a:xfrm>
            <a:off x="289111" y="922509"/>
            <a:ext cx="87271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/>
              <a:t>Kompozycja (komponowanie, </a:t>
            </a:r>
            <a:r>
              <a:rPr lang="pl-PL" b="1" dirty="0" err="1"/>
              <a:t>compositing</a:t>
            </a:r>
            <a:r>
              <a:rPr lang="pl-PL" b="1" dirty="0"/>
              <a:t>) </a:t>
            </a:r>
            <a:r>
              <a:rPr lang="pl-PL" dirty="0"/>
              <a:t>– proces łączenia pojedynczych warstw obrazu w jedną całość, przeprowadzany w fazie post produkcji. Łączone ze sobą warstwy obrazu mogą być: materiałem filmowym z kamery, animacją komputerową lub statycznymi obrazami. Nakładanie na siebie kolejnych warstw możliwe jest dzięki ich częściowej przezroczystości. 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6E13AF08-CB2F-4728-9C51-6B3DA1905DDF}"/>
              </a:ext>
            </a:extLst>
          </p:cNvPr>
          <p:cNvSpPr txBox="1"/>
          <p:nvPr/>
        </p:nvSpPr>
        <p:spPr>
          <a:xfrm>
            <a:off x="289111" y="2438240"/>
            <a:ext cx="51636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Płatnymi programami komputerowymi do </a:t>
            </a:r>
            <a:r>
              <a:rPr lang="pl-PL" dirty="0" err="1"/>
              <a:t>compositingu</a:t>
            </a:r>
            <a:r>
              <a:rPr lang="pl-PL" dirty="0"/>
              <a:t> są między innymi:</a:t>
            </a:r>
          </a:p>
          <a:p>
            <a:endParaRPr lang="pl-PL" dirty="0"/>
          </a:p>
          <a:p>
            <a:r>
              <a:rPr lang="pl-PL" dirty="0"/>
              <a:t>    Adobe </a:t>
            </a:r>
            <a:r>
              <a:rPr lang="pl-PL" dirty="0" err="1"/>
              <a:t>After</a:t>
            </a:r>
            <a:r>
              <a:rPr lang="pl-PL" dirty="0"/>
              <a:t> </a:t>
            </a:r>
            <a:r>
              <a:rPr lang="pl-PL" dirty="0" err="1"/>
              <a:t>Effects</a:t>
            </a:r>
            <a:r>
              <a:rPr lang="pl-PL" dirty="0"/>
              <a:t>.</a:t>
            </a:r>
          </a:p>
          <a:p>
            <a:r>
              <a:rPr lang="pl-PL" dirty="0"/>
              <a:t>    Apple </a:t>
            </a:r>
            <a:r>
              <a:rPr lang="pl-PL" dirty="0" err="1"/>
              <a:t>Shake</a:t>
            </a:r>
            <a:r>
              <a:rPr lang="pl-PL" dirty="0"/>
              <a:t>,</a:t>
            </a:r>
          </a:p>
          <a:p>
            <a:r>
              <a:rPr lang="pl-PL" dirty="0"/>
              <a:t>    Apple Motion,</a:t>
            </a:r>
          </a:p>
          <a:p>
            <a:r>
              <a:rPr lang="pl-PL" dirty="0"/>
              <a:t>    </a:t>
            </a:r>
            <a:r>
              <a:rPr lang="pl-PL" dirty="0" err="1"/>
              <a:t>Autodesk</a:t>
            </a:r>
            <a:r>
              <a:rPr lang="pl-PL" dirty="0"/>
              <a:t> </a:t>
            </a:r>
            <a:r>
              <a:rPr lang="pl-PL" dirty="0" err="1"/>
              <a:t>Combustion</a:t>
            </a:r>
            <a:r>
              <a:rPr lang="pl-PL" dirty="0"/>
              <a:t>,</a:t>
            </a:r>
          </a:p>
          <a:p>
            <a:r>
              <a:rPr lang="pl-PL" dirty="0"/>
              <a:t>    The </a:t>
            </a:r>
            <a:r>
              <a:rPr lang="pl-PL" dirty="0" err="1"/>
              <a:t>Foundry</a:t>
            </a:r>
            <a:r>
              <a:rPr lang="pl-PL" dirty="0"/>
              <a:t> </a:t>
            </a:r>
            <a:r>
              <a:rPr lang="pl-PL" dirty="0" err="1"/>
              <a:t>Nuke</a:t>
            </a:r>
            <a:r>
              <a:rPr lang="pl-PL" dirty="0"/>
              <a:t>,</a:t>
            </a:r>
          </a:p>
          <a:p>
            <a:r>
              <a:rPr lang="pl-PL" dirty="0"/>
              <a:t>    </a:t>
            </a:r>
            <a:r>
              <a:rPr lang="pl-PL" dirty="0" err="1"/>
              <a:t>Blackmagic</a:t>
            </a:r>
            <a:r>
              <a:rPr lang="pl-PL" dirty="0"/>
              <a:t> Design Fusion Studio.</a:t>
            </a:r>
          </a:p>
        </p:txBody>
      </p:sp>
    </p:spTree>
    <p:extLst>
      <p:ext uri="{BB962C8B-B14F-4D97-AF65-F5344CB8AC3E}">
        <p14:creationId xmlns:p14="http://schemas.microsoft.com/office/powerpoint/2010/main" val="2048035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6ABA45B-913C-43CA-8031-C3AB322B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Adobe </a:t>
            </a:r>
            <a:r>
              <a:rPr lang="pl-PL" dirty="0" err="1"/>
              <a:t>After</a:t>
            </a:r>
            <a:r>
              <a:rPr lang="pl-PL" dirty="0"/>
              <a:t> </a:t>
            </a:r>
            <a:r>
              <a:rPr lang="pl-PL" dirty="0" err="1"/>
              <a:t>Effects</a:t>
            </a:r>
            <a:endParaRPr lang="pl-PL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682EB19-6CE3-41E1-8021-522A09A46AC1}"/>
              </a:ext>
            </a:extLst>
          </p:cNvPr>
          <p:cNvSpPr txBox="1"/>
          <p:nvPr/>
        </p:nvSpPr>
        <p:spPr>
          <a:xfrm>
            <a:off x="457200" y="1002090"/>
            <a:ext cx="8229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W programie </a:t>
            </a:r>
            <a:r>
              <a:rPr lang="pl-PL" dirty="0" err="1"/>
              <a:t>After</a:t>
            </a:r>
            <a:r>
              <a:rPr lang="pl-PL" dirty="0"/>
              <a:t> </a:t>
            </a:r>
            <a:r>
              <a:rPr lang="pl-PL" dirty="0" err="1"/>
              <a:t>Effects</a:t>
            </a:r>
            <a:r>
              <a:rPr lang="pl-PL" dirty="0"/>
              <a:t> …. </a:t>
            </a:r>
          </a:p>
          <a:p>
            <a:endParaRPr lang="pl-PL" dirty="0"/>
          </a:p>
          <a:p>
            <a:r>
              <a:rPr lang="pl-PL" dirty="0"/>
              <a:t>Można tworzyć napisy, wprowadzenia i przejścia kinowe. </a:t>
            </a:r>
          </a:p>
          <a:p>
            <a:r>
              <a:rPr lang="pl-PL" dirty="0"/>
              <a:t>Obiekty można usuwać z klipów. </a:t>
            </a:r>
          </a:p>
          <a:p>
            <a:r>
              <a:rPr lang="pl-PL" dirty="0"/>
              <a:t>Animuj logo lub postać. </a:t>
            </a:r>
          </a:p>
          <a:p>
            <a:r>
              <a:rPr lang="pl-PL" dirty="0"/>
              <a:t>Można nawet nawigować i projektować w przestrzeni 3D …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Program </a:t>
            </a:r>
            <a:r>
              <a:rPr lang="pl-PL" dirty="0" err="1"/>
              <a:t>After</a:t>
            </a:r>
            <a:r>
              <a:rPr lang="pl-PL" dirty="0"/>
              <a:t> </a:t>
            </a:r>
            <a:r>
              <a:rPr lang="pl-PL" dirty="0" err="1"/>
              <a:t>Effects</a:t>
            </a:r>
            <a:r>
              <a:rPr lang="pl-PL" dirty="0"/>
              <a:t> to standard branżowy w dziedzinie animacji i efektów wizualnych.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EE73BCF9-644C-4B9C-AA93-B2B5E612D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23365" y="1398494"/>
            <a:ext cx="1769305" cy="172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11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679330" y="433477"/>
            <a:ext cx="3519578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pl-PL" sz="2400" dirty="0"/>
              <a:t>WEKTOR I BITMAPA</a:t>
            </a:r>
          </a:p>
        </p:txBody>
      </p:sp>
      <p:sp>
        <p:nvSpPr>
          <p:cNvPr id="3" name="Prostokąt 2"/>
          <p:cNvSpPr/>
          <p:nvPr/>
        </p:nvSpPr>
        <p:spPr>
          <a:xfrm>
            <a:off x="983411" y="2186796"/>
            <a:ext cx="2490878" cy="17339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45" y="1892824"/>
            <a:ext cx="4127740" cy="232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56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2378A039-E0A2-4EA9-AA3F-9052CE9AE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Formaty video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6C21AAA-05BE-404F-B39F-4161DDB1D18D}"/>
              </a:ext>
            </a:extLst>
          </p:cNvPr>
          <p:cNvSpPr txBox="1"/>
          <p:nvPr/>
        </p:nvSpPr>
        <p:spPr>
          <a:xfrm>
            <a:off x="726141" y="1277471"/>
            <a:ext cx="6367182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62500" lnSpcReduction="20000"/>
          </a:bodyPr>
          <a:lstStyle/>
          <a:p>
            <a:r>
              <a:rPr lang="pl-PL" b="1" dirty="0"/>
              <a:t>3 GP</a:t>
            </a:r>
          </a:p>
          <a:p>
            <a:r>
              <a:rPr lang="pl-PL" dirty="0"/>
              <a:t>jeden z najczęściej używanych formatów kompresji stosowanych w telefonach komórkowych, </a:t>
            </a:r>
          </a:p>
          <a:p>
            <a:r>
              <a:rPr lang="pl-PL" dirty="0"/>
              <a:t>rozmiar i możliwy kodek zależny jest od modelu telefonu.</a:t>
            </a:r>
          </a:p>
          <a:p>
            <a:endParaRPr lang="pl-PL" dirty="0"/>
          </a:p>
          <a:p>
            <a:r>
              <a:rPr lang="pl-PL" dirty="0"/>
              <a:t>Pliki w formacie 3GP są najczęściej plikami przekonwertowanymi z innych formatów wideo. </a:t>
            </a:r>
          </a:p>
          <a:p>
            <a:r>
              <a:rPr lang="pl-PL" dirty="0"/>
              <a:t>Mogą być również nagrane przez telefon bezpośrednio w tym formacie.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9B0C90B-2645-43D0-BF7D-4E9C342AA747}"/>
              </a:ext>
            </a:extLst>
          </p:cNvPr>
          <p:cNvSpPr txBox="1"/>
          <p:nvPr/>
        </p:nvSpPr>
        <p:spPr>
          <a:xfrm>
            <a:off x="726141" y="2494430"/>
            <a:ext cx="7274859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pl-PL" sz="1100" b="1" dirty="0"/>
              <a:t>ASF</a:t>
            </a:r>
          </a:p>
          <a:p>
            <a:r>
              <a:rPr lang="pl-PL" sz="1100" dirty="0"/>
              <a:t>format plików wideo. Format ASF wykorzystywany jest najczęściej do przechowywania </a:t>
            </a:r>
          </a:p>
          <a:p>
            <a:r>
              <a:rPr lang="pl-PL" sz="1100" dirty="0"/>
              <a:t>strumieni danych zakodowanych za pomocą Windows Media Audio (WMA) i/lub Windows Media Video (WMV). 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F42851AE-E29B-4414-99F3-81BCEE1B4B94}"/>
              </a:ext>
            </a:extLst>
          </p:cNvPr>
          <p:cNvSpPr txBox="1"/>
          <p:nvPr/>
        </p:nvSpPr>
        <p:spPr>
          <a:xfrm>
            <a:off x="726141" y="3489512"/>
            <a:ext cx="7274859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pl-PL" sz="1100" b="1" dirty="0"/>
              <a:t>AVI</a:t>
            </a:r>
          </a:p>
          <a:p>
            <a:r>
              <a:rPr lang="pl-PL" sz="1100" dirty="0"/>
              <a:t> format plików wideo często wykorzystywany do zapisywania filmów obrobionych w programach do obróbki wideo. </a:t>
            </a:r>
          </a:p>
          <a:p>
            <a:r>
              <a:rPr lang="pl-PL" sz="1100" dirty="0"/>
              <a:t>Jest często używany na urządzeniach mobilnych PDA. AVI jest odmianą formatu RIFF. </a:t>
            </a:r>
          </a:p>
        </p:txBody>
      </p:sp>
    </p:spTree>
    <p:extLst>
      <p:ext uri="{BB962C8B-B14F-4D97-AF65-F5344CB8AC3E}">
        <p14:creationId xmlns:p14="http://schemas.microsoft.com/office/powerpoint/2010/main" val="758774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2378A039-E0A2-4EA9-AA3F-9052CE9AE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Formaty video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6C21AAA-05BE-404F-B39F-4161DDB1D18D}"/>
              </a:ext>
            </a:extLst>
          </p:cNvPr>
          <p:cNvSpPr txBox="1"/>
          <p:nvPr/>
        </p:nvSpPr>
        <p:spPr>
          <a:xfrm>
            <a:off x="726140" y="1277471"/>
            <a:ext cx="7106771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pl-PL" sz="1100" b="1" dirty="0"/>
              <a:t>DV</a:t>
            </a:r>
          </a:p>
          <a:p>
            <a:r>
              <a:rPr lang="pl-PL" sz="1100" dirty="0"/>
              <a:t>format cyfrowego zapisu wizji stosowany głównie w kamerach cyfrowych DVC (ang. Digital Video </a:t>
            </a:r>
            <a:r>
              <a:rPr lang="pl-PL" sz="1100" dirty="0" err="1"/>
              <a:t>Camcorder</a:t>
            </a:r>
            <a:r>
              <a:rPr lang="pl-PL" sz="1100" dirty="0"/>
              <a:t>) </a:t>
            </a:r>
          </a:p>
          <a:p>
            <a:r>
              <a:rPr lang="pl-PL" sz="1100" dirty="0"/>
              <a:t>oraz magnetowidach cyfrowych DVCR (ang. Digital Video </a:t>
            </a:r>
            <a:r>
              <a:rPr lang="pl-PL" sz="1100" dirty="0" err="1"/>
              <a:t>Cassette</a:t>
            </a:r>
            <a:r>
              <a:rPr lang="pl-PL" sz="1100" dirty="0"/>
              <a:t> Recorder). 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9B0C90B-2645-43D0-BF7D-4E9C342AA747}"/>
              </a:ext>
            </a:extLst>
          </p:cNvPr>
          <p:cNvSpPr txBox="1"/>
          <p:nvPr/>
        </p:nvSpPr>
        <p:spPr>
          <a:xfrm>
            <a:off x="726138" y="2012815"/>
            <a:ext cx="7274859" cy="59167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pl-PL" sz="1100" b="1" dirty="0"/>
              <a:t>MKV</a:t>
            </a:r>
          </a:p>
          <a:p>
            <a:r>
              <a:rPr lang="pl-PL" sz="1100" dirty="0"/>
              <a:t> format przechowywania obrazu i dźwięku w jednym pliku (kontener multimedialny).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F42851AE-E29B-4414-99F3-81BCEE1B4B94}"/>
              </a:ext>
            </a:extLst>
          </p:cNvPr>
          <p:cNvSpPr txBox="1"/>
          <p:nvPr/>
        </p:nvSpPr>
        <p:spPr>
          <a:xfrm>
            <a:off x="726137" y="2620410"/>
            <a:ext cx="7274859" cy="517712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pl-PL" sz="1100" b="1" dirty="0"/>
              <a:t>MP4</a:t>
            </a:r>
          </a:p>
          <a:p>
            <a:r>
              <a:rPr lang="pl-PL" sz="1100" dirty="0"/>
              <a:t>  jest kontenerem multimedialnym.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4BD784-5923-4506-B654-66B8262B414A}"/>
              </a:ext>
            </a:extLst>
          </p:cNvPr>
          <p:cNvSpPr txBox="1"/>
          <p:nvPr/>
        </p:nvSpPr>
        <p:spPr>
          <a:xfrm>
            <a:off x="726136" y="3227295"/>
            <a:ext cx="7274859" cy="517712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pl-PL" sz="1100" b="1" dirty="0"/>
              <a:t>MPEG</a:t>
            </a:r>
          </a:p>
          <a:p>
            <a:r>
              <a:rPr lang="pl-PL" sz="1100" dirty="0"/>
              <a:t>  format video obsługujący kodowanie MPEG-1 oraz MPEG-2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AE384D2C-1F6A-4377-9DAE-E43A4A895DEF}"/>
              </a:ext>
            </a:extLst>
          </p:cNvPr>
          <p:cNvSpPr txBox="1"/>
          <p:nvPr/>
        </p:nvSpPr>
        <p:spPr>
          <a:xfrm>
            <a:off x="726135" y="3866029"/>
            <a:ext cx="7274859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pl-PL" sz="1100" b="1" dirty="0"/>
              <a:t>OGG</a:t>
            </a:r>
          </a:p>
          <a:p>
            <a:r>
              <a:rPr lang="pl-PL" sz="1100" dirty="0"/>
              <a:t>format kontenera strumieni danych, opracowany przez fundację Xiph.org, stworzony, by wspierać inicjatywy </a:t>
            </a:r>
          </a:p>
          <a:p>
            <a:r>
              <a:rPr lang="pl-PL" sz="1100" dirty="0"/>
              <a:t>związane z rozwojem wolnego oprogramowania do kodowania i dekodowania multimediów. </a:t>
            </a:r>
          </a:p>
        </p:txBody>
      </p:sp>
    </p:spTree>
    <p:extLst>
      <p:ext uri="{BB962C8B-B14F-4D97-AF65-F5344CB8AC3E}">
        <p14:creationId xmlns:p14="http://schemas.microsoft.com/office/powerpoint/2010/main" val="1060289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2378A039-E0A2-4EA9-AA3F-9052CE9AE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Formaty dźwiękowe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6C21AAA-05BE-404F-B39F-4161DDB1D18D}"/>
              </a:ext>
            </a:extLst>
          </p:cNvPr>
          <p:cNvSpPr txBox="1"/>
          <p:nvPr/>
        </p:nvSpPr>
        <p:spPr>
          <a:xfrm>
            <a:off x="726140" y="1277471"/>
            <a:ext cx="7106771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pl-PL" sz="1100" b="1" dirty="0"/>
              <a:t>AIF, AIFF, AIFC, AIFR</a:t>
            </a:r>
          </a:p>
          <a:p>
            <a:r>
              <a:rPr lang="pl-PL" sz="1100" dirty="0"/>
              <a:t>Format popularny niegdyś na Macintoshach, obecnie rozpowszechniony również na pecetach. </a:t>
            </a:r>
          </a:p>
          <a:p>
            <a:r>
              <a:rPr lang="pl-PL" sz="1100" dirty="0"/>
              <a:t>Pliki AIFF nie są kompresowane, chociaż istnieje format AIFF-C, który umożliwia kompresję nawet w stopniu 6:1. 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9B0C90B-2645-43D0-BF7D-4E9C342AA747}"/>
              </a:ext>
            </a:extLst>
          </p:cNvPr>
          <p:cNvSpPr txBox="1"/>
          <p:nvPr/>
        </p:nvSpPr>
        <p:spPr>
          <a:xfrm>
            <a:off x="726138" y="2012815"/>
            <a:ext cx="7274859" cy="591670"/>
          </a:xfrm>
          <a:prstGeom prst="rect">
            <a:avLst/>
          </a:prstGeom>
        </p:spPr>
        <p:txBody>
          <a:bodyPr vert="horz" wrap="none" lIns="91440" tIns="45720" rIns="91440" bIns="45720" rtlCol="0">
            <a:normAutofit lnSpcReduction="10000"/>
          </a:bodyPr>
          <a:lstStyle/>
          <a:p>
            <a:r>
              <a:rPr lang="pl-PL" sz="1100" b="1" dirty="0"/>
              <a:t>FLAC</a:t>
            </a:r>
          </a:p>
          <a:p>
            <a:r>
              <a:rPr lang="pl-PL" sz="1100" dirty="0"/>
              <a:t> Format bezstratnej kompresji dźwięku z rodziny kodeków </a:t>
            </a:r>
            <a:r>
              <a:rPr lang="pl-PL" sz="1100" dirty="0" err="1"/>
              <a:t>Ogg</a:t>
            </a:r>
            <a:r>
              <a:rPr lang="pl-PL" sz="1100" dirty="0"/>
              <a:t> rozwijany przez </a:t>
            </a:r>
            <a:r>
              <a:rPr lang="pl-PL" sz="1100" dirty="0" err="1"/>
              <a:t>Xiph.Org</a:t>
            </a:r>
            <a:r>
              <a:rPr lang="pl-PL" sz="1100" dirty="0"/>
              <a:t> Foundation. </a:t>
            </a:r>
          </a:p>
          <a:p>
            <a:r>
              <a:rPr lang="pl-PL" sz="1100" dirty="0"/>
              <a:t>Jego wzorcowa implementacja jest wolnym oprogramowaniem. 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F42851AE-E29B-4414-99F3-81BCEE1B4B94}"/>
              </a:ext>
            </a:extLst>
          </p:cNvPr>
          <p:cNvSpPr txBox="1"/>
          <p:nvPr/>
        </p:nvSpPr>
        <p:spPr>
          <a:xfrm>
            <a:off x="726137" y="2620409"/>
            <a:ext cx="7274859" cy="1070809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pl-PL" sz="1100" b="1" dirty="0" err="1"/>
              <a:t>WavPack</a:t>
            </a:r>
            <a:endParaRPr lang="pl-PL" sz="1100" b="1" dirty="0"/>
          </a:p>
          <a:p>
            <a:r>
              <a:rPr lang="pl-PL" sz="1100" dirty="0"/>
              <a:t>Format bezstratnej kompresji dźwięku, oparty na zasadach otwartego oprogramowania.</a:t>
            </a:r>
          </a:p>
          <a:p>
            <a:r>
              <a:rPr lang="pl-PL" sz="1100" dirty="0" err="1"/>
              <a:t>WavPack</a:t>
            </a:r>
            <a:r>
              <a:rPr lang="pl-PL" sz="1100" dirty="0"/>
              <a:t> umożliwia tworzenie plików hybrydowych - tworzony jest wówczas plik zakodowany stratnie oraz </a:t>
            </a:r>
          </a:p>
          <a:p>
            <a:r>
              <a:rPr lang="pl-PL" sz="1100" dirty="0"/>
              <a:t>plik z „danymi naprawczymi”, który w połączeniu z plikiem zakodowanym stratnie umożliwia odtworzenie </a:t>
            </a:r>
          </a:p>
          <a:p>
            <a:r>
              <a:rPr lang="pl-PL" sz="1100" dirty="0"/>
              <a:t>identycznego strumienia dźwiękowego jak oryginał.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4BD784-5923-4506-B654-66B8262B414A}"/>
              </a:ext>
            </a:extLst>
          </p:cNvPr>
          <p:cNvSpPr txBox="1"/>
          <p:nvPr/>
        </p:nvSpPr>
        <p:spPr>
          <a:xfrm>
            <a:off x="726137" y="3751558"/>
            <a:ext cx="7274859" cy="517712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pl-PL" sz="1100" b="1" dirty="0"/>
              <a:t>MP2, MPG, MPE, MPEG, MPEG2</a:t>
            </a:r>
          </a:p>
          <a:p>
            <a:r>
              <a:rPr lang="pl-PL" sz="1100" dirty="0"/>
              <a:t>Pliki kompresji stratnej dźwięku, poprzednicy standardu MP3. Pliki o takich rozszerzeniach mogą zawierać także filmy. </a:t>
            </a:r>
          </a:p>
        </p:txBody>
      </p:sp>
    </p:spTree>
    <p:extLst>
      <p:ext uri="{BB962C8B-B14F-4D97-AF65-F5344CB8AC3E}">
        <p14:creationId xmlns:p14="http://schemas.microsoft.com/office/powerpoint/2010/main" val="2931377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2378A039-E0A2-4EA9-AA3F-9052CE9AE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Formaty dźwiękowe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6C21AAA-05BE-404F-B39F-4161DDB1D18D}"/>
              </a:ext>
            </a:extLst>
          </p:cNvPr>
          <p:cNvSpPr txBox="1"/>
          <p:nvPr/>
        </p:nvSpPr>
        <p:spPr>
          <a:xfrm>
            <a:off x="726140" y="1277470"/>
            <a:ext cx="8296836" cy="3597037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pl-PL" sz="1100" b="1" dirty="0"/>
              <a:t>MP3</a:t>
            </a:r>
          </a:p>
          <a:p>
            <a:r>
              <a:rPr lang="pl-PL" sz="1100" dirty="0"/>
              <a:t>Format wykorzystujący standard kompresji MPEG-1 Audio </a:t>
            </a:r>
            <a:r>
              <a:rPr lang="pl-PL" sz="1100" dirty="0" err="1"/>
              <a:t>Layer</a:t>
            </a:r>
            <a:r>
              <a:rPr lang="pl-PL" sz="1100" dirty="0"/>
              <a:t> 3.</a:t>
            </a:r>
          </a:p>
          <a:p>
            <a:r>
              <a:rPr lang="pl-PL" sz="1100" dirty="0"/>
              <a:t>Grupa Motion Picture </a:t>
            </a:r>
            <a:r>
              <a:rPr lang="pl-PL" sz="1100" dirty="0" err="1"/>
              <a:t>Expert</a:t>
            </a:r>
            <a:r>
              <a:rPr lang="pl-PL" sz="1100" dirty="0"/>
              <a:t> </a:t>
            </a:r>
            <a:r>
              <a:rPr lang="pl-PL" sz="1100" dirty="0" err="1"/>
              <a:t>Group</a:t>
            </a:r>
            <a:r>
              <a:rPr lang="pl-PL" sz="1100" dirty="0"/>
              <a:t> przy współpracy z Instytutem </a:t>
            </a:r>
            <a:r>
              <a:rPr lang="pl-PL" sz="1100" dirty="0" err="1"/>
              <a:t>Frauenhofera</a:t>
            </a:r>
            <a:r>
              <a:rPr lang="pl-PL" sz="1100" dirty="0"/>
              <a:t> z niemieckiego </a:t>
            </a:r>
            <a:r>
              <a:rPr lang="pl-PL" sz="1100" dirty="0" err="1"/>
              <a:t>Erlangen</a:t>
            </a:r>
            <a:r>
              <a:rPr lang="pl-PL" sz="1100" dirty="0"/>
              <a:t>, </a:t>
            </a:r>
          </a:p>
          <a:p>
            <a:r>
              <a:rPr lang="pl-PL" sz="1100" dirty="0"/>
              <a:t>stworzyła algorytm kompresji i zapisu plików multimedialnych, ze szczególnym naciskiem na obraz (format MPEG). </a:t>
            </a:r>
          </a:p>
          <a:p>
            <a:r>
              <a:rPr lang="pl-PL" sz="1100" dirty="0"/>
              <a:t>Jednak format ten można było wykorzystać również do zapisu audio i tak powstał format MP3. </a:t>
            </a:r>
          </a:p>
          <a:p>
            <a:r>
              <a:rPr lang="pl-PL" sz="1100" dirty="0"/>
              <a:t>Największą zaletą tego zapisu jest możliwość skompresowania pliku typu WAV do MP3 nawet 12,13-krotnie,</a:t>
            </a:r>
          </a:p>
          <a:p>
            <a:r>
              <a:rPr lang="pl-PL" sz="1100" dirty="0"/>
              <a:t>czyli dużo bardziej niż przy pomocy popularnych algorytmów kompresujących (ZIP, RAR, ARJ).</a:t>
            </a:r>
          </a:p>
          <a:p>
            <a:r>
              <a:rPr lang="pl-PL" sz="1100" dirty="0"/>
              <a:t>Jakość bliska CD przy standardowych warunkach odsłuchu wymaga strumienia 128 </a:t>
            </a:r>
            <a:r>
              <a:rPr lang="pl-PL" sz="1100" dirty="0" err="1"/>
              <a:t>Kbitów</a:t>
            </a:r>
            <a:r>
              <a:rPr lang="pl-PL" sz="1100" dirty="0"/>
              <a:t>/</a:t>
            </a:r>
            <a:r>
              <a:rPr lang="pl-PL" sz="1100" dirty="0" err="1"/>
              <a:t>sek</a:t>
            </a:r>
            <a:r>
              <a:rPr lang="pl-PL" sz="1100" dirty="0"/>
              <a:t>, około 1 MB/minutę, </a:t>
            </a:r>
          </a:p>
          <a:p>
            <a:r>
              <a:rPr lang="pl-PL" sz="1100" dirty="0"/>
              <a:t>spotykane zakresy od kilkunastu </a:t>
            </a:r>
            <a:r>
              <a:rPr lang="pl-PL" sz="1100" dirty="0" err="1"/>
              <a:t>Kb</a:t>
            </a:r>
            <a:r>
              <a:rPr lang="pl-PL" sz="1100" dirty="0"/>
              <a:t>/s (mowa, wiadomości strumieniowo, monofonicznie) do 320 </a:t>
            </a:r>
            <a:r>
              <a:rPr lang="pl-PL" sz="1100" dirty="0" err="1"/>
              <a:t>Kb</a:t>
            </a:r>
            <a:r>
              <a:rPr lang="pl-PL" sz="1100" dirty="0"/>
              <a:t>/s </a:t>
            </a:r>
          </a:p>
          <a:p>
            <a:r>
              <a:rPr lang="pl-PL" sz="1100" dirty="0"/>
              <a:t>(najwyższa dostępna przepływność), stereofoniczne. </a:t>
            </a:r>
          </a:p>
          <a:p>
            <a:r>
              <a:rPr lang="pl-PL" sz="1100" dirty="0"/>
              <a:t>Kodowanie VBR (</a:t>
            </a:r>
            <a:r>
              <a:rPr lang="pl-PL" sz="1100" dirty="0" err="1"/>
              <a:t>Variable</a:t>
            </a:r>
            <a:r>
              <a:rPr lang="pl-PL" sz="1100" dirty="0"/>
              <a:t> Bit </a:t>
            </a:r>
            <a:r>
              <a:rPr lang="pl-PL" sz="1100" dirty="0" err="1"/>
              <a:t>Rate</a:t>
            </a:r>
            <a:r>
              <a:rPr lang="pl-PL" sz="1100" dirty="0"/>
              <a:t>) daje nieco lepszą jakość przy tej samej wielkości plików.</a:t>
            </a:r>
          </a:p>
          <a:p>
            <a:r>
              <a:rPr lang="pl-PL" sz="1100" dirty="0"/>
              <a:t>Na popularność MP3 wpływa przede wszystkim wysoki stopień kompresji danych dźwiękowych, </a:t>
            </a:r>
          </a:p>
          <a:p>
            <a:r>
              <a:rPr lang="pl-PL" sz="1100" dirty="0"/>
              <a:t>dzięki czemu pliki w tym formacie mają stosunkowo niewielkie rozmiary przy jednoczesnej wysokiej jakości brzmienia.  </a:t>
            </a:r>
          </a:p>
        </p:txBody>
      </p:sp>
      <p:pic>
        <p:nvPicPr>
          <p:cNvPr id="8" name="Obraz 7" descr="Obraz zawierający sprzęt elektroniczny, iPod, głośnik&#10;&#10;Opis wygenerowany automatycznie">
            <a:extLst>
              <a:ext uri="{FF2B5EF4-FFF2-40B4-BE49-F238E27FC236}">
                <a16:creationId xmlns:a16="http://schemas.microsoft.com/office/drawing/2014/main" id="{053C433D-4386-4C08-948B-1094EF205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58006" y="3647515"/>
            <a:ext cx="1587500" cy="13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69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55EDCFC6-B33D-4583-8E79-2F1904E20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Animacja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BCBAB65-3A7C-4E35-A895-962A7FC1093C}"/>
              </a:ext>
            </a:extLst>
          </p:cNvPr>
          <p:cNvSpPr txBox="1"/>
          <p:nvPr/>
        </p:nvSpPr>
        <p:spPr>
          <a:xfrm>
            <a:off x="457200" y="1026367"/>
            <a:ext cx="86868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technika filmowa polegająca na tworzeniu efektu ożywienia martwych kształtów przez dokonywanie serii pojedynczych zdjęć rysunków, wycinanek, kukiełek lub sylwetek i wyświetlaniu ich w sposób ciągły.</a:t>
            </a:r>
          </a:p>
          <a:p>
            <a:endParaRPr lang="pl-PL" dirty="0"/>
          </a:p>
          <a:p>
            <a:r>
              <a:rPr lang="pl-PL" dirty="0"/>
              <a:t>Pierwsze pionierskie rozwiązania z dziedziny animacji powstawały jeszcze przed powstaniem filmu - już w 1832 Joseph Plateau opracował fenakistiskop tworzący wrażenie ruchu szybko przesuwających się obrazów. Dwa lata później William George </a:t>
            </a:r>
            <a:r>
              <a:rPr lang="pl-PL" dirty="0" err="1"/>
              <a:t>Horner</a:t>
            </a:r>
            <a:r>
              <a:rPr lang="pl-PL" dirty="0"/>
              <a:t> rozwinął ten pomysł, tworząc </a:t>
            </a:r>
            <a:r>
              <a:rPr lang="pl-PL" dirty="0" err="1"/>
              <a:t>zoetrop</a:t>
            </a:r>
            <a:r>
              <a:rPr lang="pl-PL" dirty="0"/>
              <a:t> - obracający się cylinder zawierający serię obrazków przedstawiających kolejne etapy ruchu. W 1877 </a:t>
            </a:r>
            <a:r>
              <a:rPr lang="pl-PL" dirty="0" err="1"/>
              <a:t>Émile</a:t>
            </a:r>
            <a:r>
              <a:rPr lang="pl-PL" dirty="0"/>
              <a:t> </a:t>
            </a:r>
            <a:r>
              <a:rPr lang="pl-PL" dirty="0" err="1"/>
              <a:t>Reynaud</a:t>
            </a:r>
            <a:r>
              <a:rPr lang="pl-PL" dirty="0"/>
              <a:t> wynalazł </a:t>
            </a:r>
            <a:r>
              <a:rPr lang="pl-PL" dirty="0" err="1"/>
              <a:t>praksinoskop</a:t>
            </a:r>
            <a:r>
              <a:rPr lang="pl-PL" dirty="0"/>
              <a:t>, a w 1892 stworzył pierwszy krótki film animowany - </a:t>
            </a:r>
            <a:r>
              <a:rPr lang="pl-PL" dirty="0" err="1"/>
              <a:t>Pauvre</a:t>
            </a:r>
            <a:r>
              <a:rPr lang="pl-PL" dirty="0"/>
              <a:t> Pierrot. Innym pionierem techniki animacji był James Stuart </a:t>
            </a:r>
            <a:r>
              <a:rPr lang="pl-PL" dirty="0" err="1"/>
              <a:t>Blackton</a:t>
            </a:r>
            <a:r>
              <a:rPr lang="pl-PL" dirty="0"/>
              <a:t>, który eksperymentował z animacją </a:t>
            </a:r>
            <a:r>
              <a:rPr lang="pl-PL" dirty="0" err="1"/>
              <a:t>poklatkową</a:t>
            </a:r>
            <a:r>
              <a:rPr lang="pl-PL" dirty="0"/>
              <a:t>, a w 1906 został autorem filmu </a:t>
            </a:r>
            <a:r>
              <a:rPr lang="pl-PL" dirty="0" err="1"/>
              <a:t>Humorous</a:t>
            </a:r>
            <a:r>
              <a:rPr lang="pl-PL" dirty="0"/>
              <a:t> </a:t>
            </a:r>
            <a:r>
              <a:rPr lang="pl-PL" dirty="0" err="1"/>
              <a:t>Phases</a:t>
            </a:r>
            <a:r>
              <a:rPr lang="pl-PL" dirty="0"/>
              <a:t> of </a:t>
            </a:r>
            <a:r>
              <a:rPr lang="pl-PL" dirty="0" err="1"/>
              <a:t>Funny</a:t>
            </a:r>
            <a:r>
              <a:rPr lang="pl-PL" dirty="0"/>
              <a:t> </a:t>
            </a:r>
            <a:r>
              <a:rPr lang="pl-PL" dirty="0" err="1"/>
              <a:t>Faces</a:t>
            </a:r>
            <a:r>
              <a:rPr lang="pl-PL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33287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DZIĘKUJEMY</a:t>
            </a:r>
            <a:endParaRPr lang="en-GB" dirty="0"/>
          </a:p>
        </p:txBody>
      </p:sp>
      <p:sp>
        <p:nvSpPr>
          <p:cNvPr id="7" name="Podtytuł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Centrum Szkoleniowe</a:t>
            </a:r>
          </a:p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23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mail.szkolenia@comarch.pl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E36A04AC-3088-45A8-BBD5-749AA5A5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Różnica pomiędzy grafiką rastrową i wektorową</a:t>
            </a:r>
          </a:p>
        </p:txBody>
      </p:sp>
      <p:pic>
        <p:nvPicPr>
          <p:cNvPr id="6" name="Obraz 5" descr="Obraz zawierający rysunek&#10;&#10;Opis wygenerowany automatycznie">
            <a:extLst>
              <a:ext uri="{FF2B5EF4-FFF2-40B4-BE49-F238E27FC236}">
                <a16:creationId xmlns:a16="http://schemas.microsoft.com/office/drawing/2014/main" id="{15293BB8-48FC-4A9E-8812-D800FD6F7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89" y="932539"/>
            <a:ext cx="3974600" cy="1882705"/>
          </a:xfrm>
          <a:prstGeom prst="rect">
            <a:avLst/>
          </a:prstGeom>
        </p:spPr>
      </p:pic>
      <p:pic>
        <p:nvPicPr>
          <p:cNvPr id="8" name="Obraz 7" descr="Obraz zawierający rysunek, zegar&#10;&#10;Opis wygenerowany automatycznie">
            <a:extLst>
              <a:ext uri="{FF2B5EF4-FFF2-40B4-BE49-F238E27FC236}">
                <a16:creationId xmlns:a16="http://schemas.microsoft.com/office/drawing/2014/main" id="{C4ACB2AC-77F8-4B84-B41B-0CAF14F42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011" y="3107327"/>
            <a:ext cx="4405745" cy="139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00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664395" y="1295556"/>
            <a:ext cx="3717815" cy="490112"/>
          </a:xfrm>
        </p:spPr>
        <p:txBody>
          <a:bodyPr>
            <a:normAutofit/>
          </a:bodyPr>
          <a:lstStyle/>
          <a:p>
            <a:r>
              <a:rPr lang="pl-PL" altLang="pl-PL" sz="2100" dirty="0"/>
              <a:t>grafika komputerowa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99111" y="2564201"/>
            <a:ext cx="4894660" cy="1679994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pl-PL" altLang="pl-PL" sz="2700" dirty="0"/>
              <a:t>obszar dotyczący wyświetlania </a:t>
            </a:r>
            <a:br>
              <a:rPr lang="pl-PL" altLang="pl-PL" sz="2700" dirty="0"/>
            </a:br>
            <a:r>
              <a:rPr lang="pl-PL" altLang="pl-PL" sz="2700" dirty="0"/>
              <a:t>i nadzorowania obrazów </a:t>
            </a:r>
            <a:br>
              <a:rPr lang="pl-PL" altLang="pl-PL" sz="2700" dirty="0"/>
            </a:br>
            <a:r>
              <a:rPr lang="pl-PL" altLang="pl-PL" sz="2700" dirty="0"/>
              <a:t>na ekranie komputera (</a:t>
            </a:r>
            <a:r>
              <a:rPr lang="pl-PL" altLang="pl-PL" sz="2700" i="1" dirty="0"/>
              <a:t>Encyclopedia </a:t>
            </a:r>
            <a:r>
              <a:rPr lang="pl-PL" altLang="pl-PL" sz="2700" i="1" dirty="0" err="1"/>
              <a:t>Britannica</a:t>
            </a:r>
            <a:r>
              <a:rPr lang="pl-PL" altLang="pl-PL" sz="2700" dirty="0"/>
              <a:t>).</a:t>
            </a:r>
          </a:p>
        </p:txBody>
      </p:sp>
      <p:sp>
        <p:nvSpPr>
          <p:cNvPr id="6" name="Prostokąt 5"/>
          <p:cNvSpPr/>
          <p:nvPr/>
        </p:nvSpPr>
        <p:spPr>
          <a:xfrm>
            <a:off x="664394" y="349972"/>
            <a:ext cx="2720938" cy="53091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pl-PL" sz="3000" dirty="0"/>
              <a:t>Światło i barwa</a:t>
            </a:r>
          </a:p>
        </p:txBody>
      </p:sp>
    </p:spTree>
    <p:extLst>
      <p:ext uri="{BB962C8B-B14F-4D97-AF65-F5344CB8AC3E}">
        <p14:creationId xmlns:p14="http://schemas.microsoft.com/office/powerpoint/2010/main" val="303692550"/>
      </p:ext>
    </p:extLst>
  </p:cSld>
  <p:clrMapOvr>
    <a:masterClrMapping/>
  </p:clrMapOvr>
  <p:transition spd="slow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60798" y="0"/>
            <a:ext cx="4589860" cy="914400"/>
          </a:xfrm>
        </p:spPr>
        <p:txBody>
          <a:bodyPr>
            <a:normAutofit/>
          </a:bodyPr>
          <a:lstStyle/>
          <a:p>
            <a:r>
              <a:rPr lang="pl-PL" altLang="pl-PL" b="1" dirty="0"/>
              <a:t>Barwa w grafice komputerowej</a:t>
            </a:r>
            <a:r>
              <a:rPr lang="pl-PL" altLang="pl-PL" dirty="0"/>
              <a:t> 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768927" y="1113236"/>
            <a:ext cx="7505123" cy="339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pl-PL" altLang="pl-PL" b="1" dirty="0"/>
              <a:t>Pojęcie barwy</a:t>
            </a:r>
            <a:endParaRPr lang="pl-PL" altLang="pl-PL" dirty="0"/>
          </a:p>
          <a:p>
            <a:r>
              <a:rPr lang="pl-PL" altLang="pl-PL" dirty="0"/>
              <a:t>Pojęcie subiektywne, zależne  od  obserwacji,  brak  jednolitej  teorii,  przed  zastosowaniami komputerowymi osobne traktowanie w  </a:t>
            </a:r>
            <a:r>
              <a:rPr lang="pl-PL" altLang="pl-PL" dirty="0">
                <a:latin typeface="Arial Black" panose="020B0A04020102020204" pitchFamily="34" charset="0"/>
              </a:rPr>
              <a:t>fizyce</a:t>
            </a:r>
            <a:r>
              <a:rPr lang="pl-PL" altLang="pl-PL" dirty="0"/>
              <a:t>  (</a:t>
            </a:r>
            <a:r>
              <a:rPr lang="pl-PL" altLang="pl-PL" sz="1500" b="1" dirty="0"/>
              <a:t>fala  świetlna  ze  wszystkimi aspektami fali</a:t>
            </a:r>
            <a:r>
              <a:rPr lang="pl-PL" altLang="pl-PL" dirty="0"/>
              <a:t>), </a:t>
            </a:r>
            <a:r>
              <a:rPr lang="pl-PL" altLang="pl-PL" dirty="0">
                <a:latin typeface="Arial Black" panose="020B0A04020102020204" pitchFamily="34" charset="0"/>
              </a:rPr>
              <a:t>biologia</a:t>
            </a:r>
            <a:r>
              <a:rPr lang="pl-PL" altLang="pl-PL" dirty="0"/>
              <a:t> (</a:t>
            </a:r>
            <a:r>
              <a:rPr lang="pl-PL" altLang="pl-PL" sz="1500" b="1" dirty="0"/>
              <a:t>postrzeganie poprzez komórki  nerwowe  oka</a:t>
            </a:r>
            <a:r>
              <a:rPr lang="pl-PL" altLang="pl-PL" dirty="0"/>
              <a:t>),  </a:t>
            </a:r>
            <a:r>
              <a:rPr lang="pl-PL" altLang="pl-PL" dirty="0">
                <a:latin typeface="Arial Black" panose="020B0A04020102020204" pitchFamily="34" charset="0"/>
              </a:rPr>
              <a:t>psychologia</a:t>
            </a:r>
            <a:r>
              <a:rPr lang="pl-PL" altLang="pl-PL" dirty="0"/>
              <a:t> (</a:t>
            </a:r>
            <a:r>
              <a:rPr lang="pl-PL" altLang="pl-PL" sz="1500" b="1" dirty="0"/>
              <a:t>psychologiczny odbiór barwy</a:t>
            </a:r>
            <a:r>
              <a:rPr lang="pl-PL" altLang="pl-PL" dirty="0"/>
              <a:t>), </a:t>
            </a:r>
            <a:r>
              <a:rPr lang="pl-PL" altLang="pl-PL" dirty="0">
                <a:latin typeface="Arial Black" panose="020B0A04020102020204" pitchFamily="34" charset="0"/>
              </a:rPr>
              <a:t>farbiarstwo</a:t>
            </a:r>
            <a:r>
              <a:rPr lang="pl-PL" altLang="pl-PL" dirty="0"/>
              <a:t> (</a:t>
            </a:r>
            <a:r>
              <a:rPr lang="pl-PL" altLang="pl-PL" sz="1500" b="1" dirty="0"/>
              <a:t>zagadnienia mieszania w celu uzyskanie</a:t>
            </a:r>
          </a:p>
          <a:p>
            <a:r>
              <a:rPr lang="pl-PL" altLang="pl-PL" sz="1500" b="1" dirty="0"/>
              <a:t>właściwej  i  trwałej  barwy</a:t>
            </a:r>
            <a:r>
              <a:rPr lang="pl-PL" altLang="pl-PL" dirty="0"/>
              <a:t>),  </a:t>
            </a:r>
            <a:r>
              <a:rPr lang="pl-PL" altLang="pl-PL" dirty="0">
                <a:latin typeface="Arial Black" panose="020B0A04020102020204" pitchFamily="34" charset="0"/>
              </a:rPr>
              <a:t>fotografia  i  film</a:t>
            </a:r>
            <a:r>
              <a:rPr lang="pl-PL" altLang="pl-PL" dirty="0"/>
              <a:t>  (</a:t>
            </a:r>
            <a:r>
              <a:rPr lang="pl-PL" altLang="pl-PL" sz="1500" b="1" dirty="0"/>
              <a:t>pamiętanie  barwy  na  emulsji  światłoczułej oraz jej odtworzenie na papierze  światłoczułym</a:t>
            </a:r>
            <a:r>
              <a:rPr lang="pl-PL" altLang="pl-PL" dirty="0"/>
              <a:t>),  </a:t>
            </a:r>
            <a:r>
              <a:rPr lang="pl-PL" altLang="pl-PL" dirty="0">
                <a:latin typeface="Arial Black" panose="020B0A04020102020204" pitchFamily="34" charset="0"/>
              </a:rPr>
              <a:t>telewizja</a:t>
            </a:r>
            <a:r>
              <a:rPr lang="pl-PL" altLang="pl-PL" dirty="0"/>
              <a:t>  (</a:t>
            </a:r>
            <a:r>
              <a:rPr lang="pl-PL" altLang="pl-PL" sz="1500" b="1" dirty="0"/>
              <a:t>barwy w urządzeniach wyświetlających</a:t>
            </a:r>
            <a:r>
              <a:rPr lang="pl-PL" altLang="pl-PL" dirty="0"/>
              <a:t>). Dopiero rozwój grafiki komputerowej wypracował wspólne i całościowe  spojrzenie na barwę -  chociaż początki  to  teoria  malarstwa z wprowadzeniem stosowanego nazewnictwa.</a:t>
            </a:r>
          </a:p>
        </p:txBody>
      </p:sp>
    </p:spTree>
    <p:extLst>
      <p:ext uri="{BB962C8B-B14F-4D97-AF65-F5344CB8AC3E}">
        <p14:creationId xmlns:p14="http://schemas.microsoft.com/office/powerpoint/2010/main" val="1986096706"/>
      </p:ext>
    </p:extLst>
  </p:cSld>
  <p:clrMapOvr>
    <a:masterClrMapping/>
  </p:clrMapOvr>
  <p:transition spd="slow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Elementy barwy I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2951561" y="1437086"/>
            <a:ext cx="4806553" cy="2608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pl-PL" altLang="pl-PL" sz="15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Stąd  też istotne elementy barwy takie jak  </a:t>
            </a:r>
            <a:r>
              <a:rPr lang="pl-PL" altLang="pl-PL" sz="15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odcień</a:t>
            </a:r>
            <a:r>
              <a:rPr lang="pl-PL" altLang="pl-PL" sz="15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(rodzaj koloru),  </a:t>
            </a:r>
            <a:r>
              <a:rPr lang="pl-PL" altLang="pl-PL" sz="15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nasycenie</a:t>
            </a:r>
            <a:r>
              <a:rPr lang="pl-PL" altLang="pl-PL" sz="15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(ilość koloru) - przy jego zmniejszaniu niezależnie od odcienia uzyskujemy barwę białą, </a:t>
            </a:r>
            <a:r>
              <a:rPr lang="pl-PL" altLang="pl-PL" sz="15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jasność</a:t>
            </a:r>
            <a:r>
              <a:rPr lang="pl-PL" altLang="pl-PL" sz="15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(ilość światła) - przy zmniejszaniu niezależnie od odcienia uzyskuje się barwę czarną.  </a:t>
            </a:r>
            <a:r>
              <a:rPr lang="pl-PL" altLang="pl-PL" sz="15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Barwy achromatyczne  </a:t>
            </a:r>
            <a:r>
              <a:rPr lang="pl-PL" altLang="pl-PL" sz="15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(bezkolorowe)  - o zerowym nasyceniu,  </a:t>
            </a:r>
            <a:r>
              <a:rPr lang="pl-PL" altLang="pl-PL" sz="15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tinty</a:t>
            </a:r>
            <a:r>
              <a:rPr lang="pl-PL" altLang="pl-PL" sz="15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- powstałe w wyniku dodania bieli do czystego koloru, </a:t>
            </a:r>
            <a:r>
              <a:rPr lang="pl-PL" altLang="pl-PL" sz="15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cienie</a:t>
            </a:r>
            <a:r>
              <a:rPr lang="pl-PL" altLang="pl-PL" sz="15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- powstałe poprzez dodanie czerni do czystego koloru, </a:t>
            </a:r>
            <a:r>
              <a:rPr lang="pl-PL" altLang="pl-PL" sz="15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tony</a:t>
            </a:r>
            <a:r>
              <a:rPr lang="pl-PL" altLang="pl-PL" sz="15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- dodanie bieli i czerni w różnych proporcjach, </a:t>
            </a:r>
            <a:r>
              <a:rPr lang="pl-PL" altLang="pl-PL" sz="15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barwy chromatyczne</a:t>
            </a:r>
            <a:r>
              <a:rPr lang="pl-PL" altLang="pl-PL" sz="15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- wykazujące kolor.</a:t>
            </a:r>
          </a:p>
        </p:txBody>
      </p:sp>
    </p:spTree>
    <p:extLst>
      <p:ext uri="{BB962C8B-B14F-4D97-AF65-F5344CB8AC3E}">
        <p14:creationId xmlns:p14="http://schemas.microsoft.com/office/powerpoint/2010/main" val="2507664338"/>
      </p:ext>
    </p:extLst>
  </p:cSld>
  <p:clrMapOvr>
    <a:masterClrMapping/>
  </p:clrMapOvr>
  <p:transition spd="slow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Elementy barwy I</a:t>
            </a:r>
          </a:p>
        </p:txBody>
      </p:sp>
      <p:pic>
        <p:nvPicPr>
          <p:cNvPr id="583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95788" y="1243853"/>
            <a:ext cx="3451686" cy="2847415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436780102"/>
      </p:ext>
    </p:extLst>
  </p:cSld>
  <p:clrMapOvr>
    <a:masterClrMapping/>
  </p:clrMapOvr>
  <p:transition spd="slow">
    <p:random/>
  </p:transition>
</p:sld>
</file>

<file path=ppt/theme/theme1.xml><?xml version="1.0" encoding="utf-8"?>
<a:theme xmlns:a="http://schemas.openxmlformats.org/drawingml/2006/main" name="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Comarch_potx_big_v3_poprawki</Template>
  <TotalTime>1688</TotalTime>
  <Words>2048</Words>
  <Application>Microsoft Office PowerPoint</Application>
  <PresentationFormat>Pokaz na ekranie (16:9)</PresentationFormat>
  <Paragraphs>201</Paragraphs>
  <Slides>45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45</vt:i4>
      </vt:variant>
    </vt:vector>
  </HeadingPairs>
  <TitlesOfParts>
    <vt:vector size="54" baseType="lpstr">
      <vt:lpstr>Arial</vt:lpstr>
      <vt:lpstr>Arial Black</vt:lpstr>
      <vt:lpstr>Calibri</vt:lpstr>
      <vt:lpstr>Franklin Gothic Medium Cond</vt:lpstr>
      <vt:lpstr>Humanst521 Lt BT</vt:lpstr>
      <vt:lpstr>Humnst777 BT</vt:lpstr>
      <vt:lpstr>Narkisim</vt:lpstr>
      <vt:lpstr>Wingdings</vt:lpstr>
      <vt:lpstr>Comarch_potx_big_v3_poprawki</vt:lpstr>
      <vt:lpstr>CENTRUM SZKOLENIOWE COMARCH</vt:lpstr>
      <vt:lpstr>Centrum Szkoleniowe Comarch</vt:lpstr>
      <vt:lpstr>SESJA 1</vt:lpstr>
      <vt:lpstr>Prezentacja programu PowerPoint</vt:lpstr>
      <vt:lpstr>Różnica pomiędzy grafiką rastrową i wektorową</vt:lpstr>
      <vt:lpstr>grafika komputerowa</vt:lpstr>
      <vt:lpstr>Barwa w grafice komputerowej </vt:lpstr>
      <vt:lpstr>Elementy barwy I</vt:lpstr>
      <vt:lpstr>Elementy barwy I</vt:lpstr>
      <vt:lpstr>Opis fizyczny - barwa</vt:lpstr>
      <vt:lpstr>Opis fizyczny - jasność</vt:lpstr>
      <vt:lpstr>Opis fizyczny - nasycenie</vt:lpstr>
      <vt:lpstr>Opis fizyczny - podsumowanie</vt:lpstr>
      <vt:lpstr>Komputerowe modele barw </vt:lpstr>
      <vt:lpstr>Model RGB</vt:lpstr>
      <vt:lpstr>Model RGB</vt:lpstr>
      <vt:lpstr>Model RGB</vt:lpstr>
      <vt:lpstr>Model RGB</vt:lpstr>
      <vt:lpstr>Model RGB</vt:lpstr>
      <vt:lpstr>Model RGB - podsumowanie</vt:lpstr>
      <vt:lpstr>model CMY (CMYK) </vt:lpstr>
      <vt:lpstr>model CMY (CMYK)</vt:lpstr>
      <vt:lpstr>model CMY (CMYK)</vt:lpstr>
      <vt:lpstr>model CMY (CMYK)</vt:lpstr>
      <vt:lpstr>model CMY (CMYK)</vt:lpstr>
      <vt:lpstr>model CMY (CMYK)</vt:lpstr>
      <vt:lpstr>model CMY (CMYK)</vt:lpstr>
      <vt:lpstr>Elementy typografii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Kompozycja (Compositing)</vt:lpstr>
      <vt:lpstr>Adobe After Effects</vt:lpstr>
      <vt:lpstr>Formaty video</vt:lpstr>
      <vt:lpstr>Formaty video</vt:lpstr>
      <vt:lpstr>Formaty dźwiękowe</vt:lpstr>
      <vt:lpstr>Formaty dźwiękowe</vt:lpstr>
      <vt:lpstr>Animacja</vt:lpstr>
      <vt:lpstr>DZIĘKUJEMY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Dominik Pietruszka</dc:creator>
  <cp:lastModifiedBy>Marcin Albiniak</cp:lastModifiedBy>
  <cp:revision>256</cp:revision>
  <dcterms:created xsi:type="dcterms:W3CDTF">2015-08-12T08:39:11Z</dcterms:created>
  <dcterms:modified xsi:type="dcterms:W3CDTF">2021-04-10T05:53:23Z</dcterms:modified>
</cp:coreProperties>
</file>